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780" r:id="rId2"/>
    <p:sldId id="270" r:id="rId3"/>
    <p:sldId id="262" r:id="rId4"/>
    <p:sldId id="273" r:id="rId5"/>
    <p:sldId id="274" r:id="rId6"/>
    <p:sldId id="275" r:id="rId7"/>
    <p:sldId id="276" r:id="rId8"/>
    <p:sldId id="277" r:id="rId9"/>
    <p:sldId id="278" r:id="rId10"/>
    <p:sldId id="280" r:id="rId11"/>
    <p:sldId id="289" r:id="rId12"/>
    <p:sldId id="290" r:id="rId13"/>
    <p:sldId id="291" r:id="rId14"/>
    <p:sldId id="301" r:id="rId15"/>
    <p:sldId id="303" r:id="rId16"/>
    <p:sldId id="305" r:id="rId17"/>
    <p:sldId id="306" r:id="rId18"/>
    <p:sldId id="792" r:id="rId19"/>
    <p:sldId id="264" r:id="rId20"/>
    <p:sldId id="793" r:id="rId21"/>
    <p:sldId id="79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64" autoAdjust="0"/>
    <p:restoredTop sz="78479" autoAdjust="0"/>
  </p:normalViewPr>
  <p:slideViewPr>
    <p:cSldViewPr snapToGrid="0">
      <p:cViewPr varScale="1">
        <p:scale>
          <a:sx n="56" d="100"/>
          <a:sy n="56" d="100"/>
        </p:scale>
        <p:origin x="12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927A7-C3EE-44E3-A7E1-B0999452114C}"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9D42D-F02A-419C-8E06-669F624D1BF8}" type="slidenum">
              <a:rPr lang="en-US" smtClean="0"/>
              <a:t>‹#›</a:t>
            </a:fld>
            <a:endParaRPr lang="en-US"/>
          </a:p>
        </p:txBody>
      </p:sp>
    </p:spTree>
    <p:extLst>
      <p:ext uri="{BB962C8B-B14F-4D97-AF65-F5344CB8AC3E}">
        <p14:creationId xmlns:p14="http://schemas.microsoft.com/office/powerpoint/2010/main" val="425600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photos/9dF7pCyaM9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photos/NVWyN8GamCk"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photos/Wpnoqo2plFA"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Lks7vei-eA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5557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2ed3a8fd3b_1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22ed3a8fd3b_1_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600"/>
              </a:spcBef>
              <a:spcAft>
                <a:spcPts val="0"/>
              </a:spcAft>
              <a:buSzPts val="1100"/>
              <a:buNone/>
            </a:pPr>
            <a:endParaRPr dirty="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2ed3a8fd3b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22ed3a8fd3b_1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chemeClr val="dk1"/>
              </a:buClr>
              <a:buSzPts val="1100"/>
              <a:buFont typeface="Arial"/>
              <a:buChar char="●"/>
            </a:pPr>
            <a:r>
              <a:rPr lang="en-US" dirty="0"/>
              <a:t>From the reading – creating questions: </a:t>
            </a:r>
            <a:endParaRPr dirty="0"/>
          </a:p>
          <a:p>
            <a:pPr marL="914400" lvl="1" indent="-298450" algn="l" rtl="0">
              <a:lnSpc>
                <a:spcPct val="100000"/>
              </a:lnSpc>
              <a:spcBef>
                <a:spcPts val="0"/>
              </a:spcBef>
              <a:spcAft>
                <a:spcPts val="0"/>
              </a:spcAft>
              <a:buSzPts val="1100"/>
              <a:buChar char="○"/>
            </a:pPr>
            <a:r>
              <a:rPr lang="en-US" dirty="0"/>
              <a:t>Identification of the domain</a:t>
            </a:r>
            <a:endParaRPr dirty="0"/>
          </a:p>
          <a:p>
            <a:pPr marL="914400" lvl="1" indent="-298450" algn="l" rtl="0">
              <a:lnSpc>
                <a:spcPct val="100000"/>
              </a:lnSpc>
              <a:spcBef>
                <a:spcPts val="0"/>
              </a:spcBef>
              <a:spcAft>
                <a:spcPts val="0"/>
              </a:spcAft>
              <a:buSzPts val="1100"/>
              <a:buChar char="○"/>
            </a:pPr>
            <a:r>
              <a:rPr lang="en-US" dirty="0"/>
              <a:t>Leadoff Question</a:t>
            </a:r>
            <a:endParaRPr dirty="0"/>
          </a:p>
          <a:p>
            <a:pPr marL="914400" lvl="1" indent="-298450" algn="l" rtl="0">
              <a:lnSpc>
                <a:spcPct val="100000"/>
              </a:lnSpc>
              <a:spcBef>
                <a:spcPts val="0"/>
              </a:spcBef>
              <a:spcAft>
                <a:spcPts val="0"/>
              </a:spcAft>
              <a:buSzPts val="1100"/>
              <a:buChar char="○"/>
            </a:pPr>
            <a:r>
              <a:rPr lang="en-US" dirty="0"/>
              <a:t>Covert Categories</a:t>
            </a:r>
            <a:endParaRPr dirty="0"/>
          </a:p>
          <a:p>
            <a:pPr marL="914400" lvl="1" indent="-298450" algn="l" rtl="0">
              <a:lnSpc>
                <a:spcPct val="100000"/>
              </a:lnSpc>
              <a:spcBef>
                <a:spcPts val="0"/>
              </a:spcBef>
              <a:spcAft>
                <a:spcPts val="0"/>
              </a:spcAft>
              <a:buSzPts val="1100"/>
              <a:buChar char="○"/>
            </a:pPr>
            <a:r>
              <a:rPr lang="en-US" dirty="0"/>
              <a:t>Follow-up Questions</a:t>
            </a:r>
            <a:endParaRPr dirty="0"/>
          </a:p>
          <a:p>
            <a:pPr marL="914400" lvl="1" indent="-298450" algn="l" rtl="0">
              <a:lnSpc>
                <a:spcPct val="100000"/>
              </a:lnSpc>
              <a:spcBef>
                <a:spcPts val="0"/>
              </a:spcBef>
              <a:spcAft>
                <a:spcPts val="0"/>
              </a:spcAft>
              <a:buSzPts val="1100"/>
              <a:buChar char="○"/>
            </a:pPr>
            <a:r>
              <a:rPr lang="en-US" i="1" dirty="0"/>
              <a:t>Magic Words</a:t>
            </a:r>
            <a:endParaRPr dirty="0"/>
          </a:p>
          <a:p>
            <a:pPr marL="457200" marR="0" lvl="0" indent="-298450" algn="l" rtl="0">
              <a:lnSpc>
                <a:spcPct val="100000"/>
              </a:lnSpc>
              <a:spcBef>
                <a:spcPts val="0"/>
              </a:spcBef>
              <a:spcAft>
                <a:spcPts val="0"/>
              </a:spcAft>
              <a:buClr>
                <a:schemeClr val="dk1"/>
              </a:buClr>
              <a:buSzPts val="1100"/>
              <a:buFont typeface="Arial"/>
              <a:buNone/>
            </a:pPr>
            <a:endParaRPr dirty="0">
              <a:solidFill>
                <a:srgbClr val="000000"/>
              </a:solidFill>
            </a:endParaRPr>
          </a:p>
          <a:p>
            <a:pPr marL="457200" marR="0" lvl="0" indent="-298450" algn="l" rtl="0">
              <a:lnSpc>
                <a:spcPct val="100000"/>
              </a:lnSpc>
              <a:spcBef>
                <a:spcPts val="0"/>
              </a:spcBef>
              <a:spcAft>
                <a:spcPts val="0"/>
              </a:spcAft>
              <a:buClr>
                <a:schemeClr val="dk1"/>
              </a:buClr>
              <a:buSzPts val="1100"/>
              <a:buFont typeface="Arial"/>
              <a:buNone/>
            </a:pPr>
            <a:r>
              <a:rPr lang="en-US" dirty="0">
                <a:solidFill>
                  <a:srgbClr val="000000"/>
                </a:solidFill>
              </a:rPr>
              <a:t>You have to come in with lots of knowledge, about the person, about the topic. </a:t>
            </a:r>
            <a:r>
              <a:rPr lang="en-US" dirty="0">
                <a:solidFill>
                  <a:schemeClr val="dk1"/>
                </a:solidFill>
                <a:latin typeface="Arial"/>
                <a:ea typeface="Arial"/>
                <a:cs typeface="Arial"/>
                <a:sym typeface="Arial"/>
              </a:rPr>
              <a:t>Interviewees only have so much time so use it wisely. Don’t waste it by finding out information was available elsewhere; you want to get beyond information that’s publicly available</a:t>
            </a:r>
            <a:r>
              <a:rPr lang="en-US" dirty="0">
                <a:solidFill>
                  <a:srgbClr val="000000"/>
                </a:solidFill>
                <a:latin typeface="Arial"/>
                <a:ea typeface="Arial"/>
                <a:cs typeface="Arial"/>
                <a:sym typeface="Arial"/>
              </a:rPr>
              <a:t>.</a:t>
            </a:r>
            <a:endParaRPr dirty="0">
              <a:solidFill>
                <a:srgbClr val="000000"/>
              </a:solidFill>
            </a:endParaRPr>
          </a:p>
          <a:p>
            <a:pPr marL="457200" lvl="0" indent="-298450" algn="l" rtl="0">
              <a:lnSpc>
                <a:spcPct val="100000"/>
              </a:lnSpc>
              <a:spcBef>
                <a:spcPts val="0"/>
              </a:spcBef>
              <a:spcAft>
                <a:spcPts val="0"/>
              </a:spcAft>
              <a:buSzPts val="1100"/>
              <a:buNone/>
            </a:pPr>
            <a:endParaRPr sz="1100" dirty="0">
              <a:solidFill>
                <a:srgbClr val="666666"/>
              </a:solidFill>
              <a:latin typeface="Raleway"/>
              <a:ea typeface="Raleway"/>
              <a:cs typeface="Raleway"/>
              <a:sym typeface="Raleway"/>
            </a:endParaRPr>
          </a:p>
          <a:p>
            <a:pPr marL="457200" lvl="0" indent="-298450" algn="l" rtl="0">
              <a:lnSpc>
                <a:spcPct val="100000"/>
              </a:lnSpc>
              <a:spcBef>
                <a:spcPts val="0"/>
              </a:spcBef>
              <a:spcAft>
                <a:spcPts val="0"/>
              </a:spcAft>
              <a:buSzPts val="1100"/>
              <a:buNone/>
            </a:pPr>
            <a:r>
              <a:rPr lang="en-US" sz="1100" dirty="0"/>
              <a:t>WHY prepare for an interview </a:t>
            </a:r>
            <a:endParaRPr dirty="0"/>
          </a:p>
          <a:p>
            <a:pPr marL="457200" lvl="0" indent="-298450" algn="l" rtl="0">
              <a:lnSpc>
                <a:spcPct val="100000"/>
              </a:lnSpc>
              <a:spcBef>
                <a:spcPts val="0"/>
              </a:spcBef>
              <a:spcAft>
                <a:spcPts val="0"/>
              </a:spcAft>
              <a:buSzPts val="1100"/>
              <a:buNone/>
            </a:pPr>
            <a:r>
              <a:rPr lang="en-US" sz="1100" dirty="0"/>
              <a:t>Time with users is precious; you need to make the most of it! While you must always allow room for the spontaneous conversation. it is imperative to plan your interviews. You may not get to every question you prepare, but you should come in with a plan for engagement. </a:t>
            </a:r>
            <a:endParaRPr dirty="0"/>
          </a:p>
          <a:p>
            <a:pPr marL="457200" marR="0" lvl="0" indent="-298450" algn="l" rtl="0">
              <a:lnSpc>
                <a:spcPct val="100000"/>
              </a:lnSpc>
              <a:spcBef>
                <a:spcPts val="220"/>
              </a:spcBef>
              <a:spcAft>
                <a:spcPts val="0"/>
              </a:spcAft>
              <a:buClr>
                <a:schemeClr val="dk1"/>
              </a:buClr>
              <a:buSzPts val="1100"/>
              <a:buFont typeface="Arial"/>
              <a:buNone/>
            </a:pPr>
            <a:r>
              <a:rPr lang="en-US" dirty="0">
                <a:solidFill>
                  <a:schemeClr val="dk1"/>
                </a:solidFill>
                <a:latin typeface="Arial"/>
                <a:ea typeface="Arial"/>
                <a:cs typeface="Arial"/>
                <a:sym typeface="Arial"/>
              </a:rPr>
              <a:t>Take a few moments to make sure that you leave room in your planning to ask plenty of “why?” questions, plenty of “tell me about the last time you …?” questions, and plenty of questions that are directed at how the user feels.</a:t>
            </a:r>
            <a:endParaRPr dirty="0"/>
          </a:p>
          <a:p>
            <a:pPr marL="457200" lvl="0" indent="-298450" algn="l" rtl="0">
              <a:lnSpc>
                <a:spcPct val="100000"/>
              </a:lnSpc>
              <a:spcBef>
                <a:spcPts val="0"/>
              </a:spcBef>
              <a:spcAft>
                <a:spcPts val="0"/>
              </a:spcAft>
              <a:buSzPts val="1100"/>
              <a:buNone/>
            </a:pPr>
            <a:endParaRPr sz="1100" dirty="0">
              <a:solidFill>
                <a:srgbClr val="666666"/>
              </a:solidFill>
              <a:latin typeface="Raleway"/>
              <a:ea typeface="Raleway"/>
              <a:cs typeface="Raleway"/>
              <a:sym typeface="Raleway"/>
            </a:endParaRPr>
          </a:p>
          <a:p>
            <a:pPr marL="457200" lvl="0" indent="-298450" algn="l" rtl="0">
              <a:lnSpc>
                <a:spcPct val="100000"/>
              </a:lnSpc>
              <a:spcBef>
                <a:spcPts val="0"/>
              </a:spcBef>
              <a:spcAft>
                <a:spcPts val="0"/>
              </a:spcAft>
              <a:buSzPts val="1100"/>
              <a:buNone/>
            </a:pPr>
            <a:r>
              <a:rPr lang="en-US" sz="1100" dirty="0">
                <a:solidFill>
                  <a:srgbClr val="666666"/>
                </a:solidFill>
                <a:latin typeface="Raleway"/>
                <a:ea typeface="Raleway"/>
                <a:cs typeface="Raleway"/>
                <a:sym typeface="Raleway"/>
              </a:rPr>
              <a:t>The interviews should happen in the context of the target activity  </a:t>
            </a:r>
            <a:endParaRPr dirty="0"/>
          </a:p>
          <a:p>
            <a:pPr marL="457200" lvl="0" indent="-298450" algn="l" rtl="0">
              <a:lnSpc>
                <a:spcPct val="100000"/>
              </a:lnSpc>
              <a:spcBef>
                <a:spcPts val="0"/>
              </a:spcBef>
              <a:spcAft>
                <a:spcPts val="0"/>
              </a:spcAft>
              <a:buSzPts val="1100"/>
              <a:buNone/>
            </a:pPr>
            <a:r>
              <a:rPr lang="en-US" dirty="0">
                <a:solidFill>
                  <a:srgbClr val="000000"/>
                </a:solidFill>
              </a:rPr>
              <a:t>Ask them where they want to be interviewed, look around and decide what to ask to proceed the discussion, powerful way to tell stories, tell me about this picture, </a:t>
            </a:r>
            <a:endParaRPr dirty="0"/>
          </a:p>
          <a:p>
            <a:pPr marL="457200" lvl="0" indent="-298450" algn="l" rtl="0">
              <a:lnSpc>
                <a:spcPct val="100000"/>
              </a:lnSpc>
              <a:spcBef>
                <a:spcPts val="0"/>
              </a:spcBef>
              <a:spcAft>
                <a:spcPts val="0"/>
              </a:spcAft>
              <a:buSzPts val="1100"/>
              <a:buNone/>
            </a:pPr>
            <a:r>
              <a:rPr lang="en-US" b="1" dirty="0"/>
              <a:t>Context helps explain the inconsistencies</a:t>
            </a:r>
            <a:r>
              <a:rPr lang="en-US" dirty="0"/>
              <a:t> </a:t>
            </a:r>
            <a:r>
              <a:rPr lang="en-US" b="1" dirty="0"/>
              <a:t>between what people think, say, and do </a:t>
            </a:r>
            <a:endParaRPr dirty="0"/>
          </a:p>
          <a:p>
            <a:pPr marL="457200" lvl="0" indent="-298450" algn="l" rtl="0">
              <a:lnSpc>
                <a:spcPct val="100000"/>
              </a:lnSpc>
              <a:spcBef>
                <a:spcPts val="0"/>
              </a:spcBef>
              <a:spcAft>
                <a:spcPts val="0"/>
              </a:spcAft>
              <a:buSzPts val="1100"/>
              <a:buNone/>
            </a:pPr>
            <a:r>
              <a:rPr lang="en-US" b="0" i="0" dirty="0"/>
              <a:t>“If you want to understand how a lion hunts, don’t go to the zoo. Go to the jungle.”  -FRANK CHIMERO </a:t>
            </a:r>
            <a:endParaRPr b="0" i="0" dirty="0">
              <a:solidFill>
                <a:srgbClr val="000000"/>
              </a:solidFill>
            </a:endParaRPr>
          </a:p>
          <a:p>
            <a:pPr marL="457200" lvl="0" indent="-298450" algn="l" rtl="0">
              <a:lnSpc>
                <a:spcPct val="100000"/>
              </a:lnSpc>
              <a:spcBef>
                <a:spcPts val="0"/>
              </a:spcBef>
              <a:spcAft>
                <a:spcPts val="0"/>
              </a:spcAft>
              <a:buSzPts val="1100"/>
              <a:buNone/>
            </a:pPr>
            <a:endParaRPr sz="1100" dirty="0"/>
          </a:p>
          <a:p>
            <a:pPr marL="457200" lvl="0" indent="-298450" algn="l" rtl="0">
              <a:lnSpc>
                <a:spcPct val="100000"/>
              </a:lnSpc>
              <a:spcBef>
                <a:spcPts val="0"/>
              </a:spcBef>
              <a:spcAft>
                <a:spcPts val="0"/>
              </a:spcAft>
              <a:buSzPts val="1100"/>
              <a:buNone/>
            </a:pPr>
            <a:r>
              <a:rPr lang="en-US" sz="1100" b="1" dirty="0">
                <a:solidFill>
                  <a:srgbClr val="666666"/>
                </a:solidFill>
                <a:latin typeface="Raleway"/>
                <a:ea typeface="Raleway"/>
                <a:cs typeface="Raleway"/>
                <a:sym typeface="Raleway"/>
              </a:rPr>
              <a:t>Make sure you’re prepared to capture</a:t>
            </a:r>
            <a:r>
              <a:rPr lang="en-US" sz="1100" dirty="0">
                <a:solidFill>
                  <a:srgbClr val="666666"/>
                </a:solidFill>
                <a:latin typeface="Raleway"/>
                <a:ea typeface="Raleway"/>
                <a:cs typeface="Raleway"/>
                <a:sym typeface="Raleway"/>
              </a:rPr>
              <a:t>. If you’re not interviewing in pairs, you should use a voice recorder (ask for permission)—it is impossible to properly engage a user and take detailed notes at the same time. </a:t>
            </a:r>
            <a:endParaRPr dirty="0"/>
          </a:p>
          <a:p>
            <a:pPr marL="457200" lvl="0" indent="-298450" algn="l" rtl="0">
              <a:lnSpc>
                <a:spcPct val="100000"/>
              </a:lnSpc>
              <a:spcBef>
                <a:spcPts val="0"/>
              </a:spcBef>
              <a:spcAft>
                <a:spcPts val="0"/>
              </a:spcAft>
              <a:buSzPts val="1100"/>
              <a:buNone/>
            </a:pPr>
            <a:r>
              <a:rPr lang="en-US" dirty="0">
                <a:solidFill>
                  <a:srgbClr val="000000"/>
                </a:solidFill>
              </a:rPr>
              <a:t>Prevent intimidating environment! (as the interviewer, YOU are in the position of power). Make them feel comfortable</a:t>
            </a:r>
            <a:endParaRPr dirty="0">
              <a:solidFill>
                <a:srgbClr val="000000"/>
              </a:solidFill>
            </a:endParaRPr>
          </a:p>
          <a:p>
            <a:pPr marL="457200" lvl="0" indent="-298450" algn="l" rtl="0">
              <a:lnSpc>
                <a:spcPct val="100000"/>
              </a:lnSpc>
              <a:spcBef>
                <a:spcPts val="0"/>
              </a:spcBef>
              <a:spcAft>
                <a:spcPts val="0"/>
              </a:spcAft>
              <a:buSzPts val="1100"/>
              <a:buNone/>
            </a:pPr>
            <a:endParaRPr dirty="0">
              <a:solidFill>
                <a:srgbClr val="000000"/>
              </a:solidFill>
            </a:endParaRPr>
          </a:p>
          <a:p>
            <a:pPr marL="457200" lvl="0" indent="-298450" algn="l" rtl="0">
              <a:lnSpc>
                <a:spcPct val="100000"/>
              </a:lnSpc>
              <a:spcBef>
                <a:spcPts val="0"/>
              </a:spcBef>
              <a:spcAft>
                <a:spcPts val="0"/>
              </a:spcAft>
              <a:buSzPts val="1100"/>
              <a:buNone/>
            </a:pPr>
            <a:endParaRPr dirty="0">
              <a:solidFill>
                <a:srgbClr val="000000"/>
              </a:solidFill>
            </a:endParaRPr>
          </a:p>
          <a:p>
            <a:pPr marL="457200" lvl="0" indent="-298450" algn="l" rtl="0">
              <a:lnSpc>
                <a:spcPct val="100000"/>
              </a:lnSpc>
              <a:spcBef>
                <a:spcPts val="0"/>
              </a:spcBef>
              <a:spcAft>
                <a:spcPts val="0"/>
              </a:spcAft>
              <a:buSzPts val="1100"/>
              <a:buNone/>
            </a:pPr>
            <a:r>
              <a:rPr lang="en-US" u="sng" dirty="0">
                <a:solidFill>
                  <a:schemeClr val="hlink"/>
                </a:solidFill>
                <a:hlinkClick r:id="rId3"/>
              </a:rPr>
              <a:t>https://unsplash.com/photos/9dF7pCyaM9s</a:t>
            </a:r>
            <a:r>
              <a:rPr lang="en-US" dirty="0">
                <a:solidFill>
                  <a:srgbClr val="000000"/>
                </a:solidFill>
              </a:rPr>
              <a:t> </a:t>
            </a:r>
            <a:endParaRPr dirty="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0e9282fa1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20e9282fa1f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600"/>
              </a:spcBef>
              <a:spcAft>
                <a:spcPts val="0"/>
              </a:spcAft>
              <a:buSzPts val="1100"/>
              <a:buNone/>
            </a:pPr>
            <a:r>
              <a:rPr lang="en-US" sz="1100"/>
              <a:t>Do not rush into the questions, care about the topic and the participant.</a:t>
            </a:r>
            <a:endParaRPr>
              <a:solidFill>
                <a:schemeClr val="dk1"/>
              </a:solidFill>
            </a:endParaRPr>
          </a:p>
          <a:p>
            <a:pPr marL="0" lvl="0" indent="0" algn="l" rtl="0">
              <a:lnSpc>
                <a:spcPct val="100000"/>
              </a:lnSpc>
              <a:spcBef>
                <a:spcPts val="600"/>
              </a:spcBef>
              <a:spcAft>
                <a:spcPts val="0"/>
              </a:spcAft>
              <a:buClr>
                <a:schemeClr val="dk1"/>
              </a:buClr>
              <a:buSzPts val="1210"/>
              <a:buNone/>
            </a:pPr>
            <a:r>
              <a:rPr lang="en-US" sz="1100">
                <a:solidFill>
                  <a:schemeClr val="dk1"/>
                </a:solidFill>
              </a:rPr>
              <a:t>Introduce yourself, share something about yourself, but make sure to move the focus to the participant. Watch for their body language to relax before you move on.</a:t>
            </a:r>
            <a:endParaRPr/>
          </a:p>
          <a:p>
            <a:pPr marL="0" lvl="0" indent="0" algn="l" rtl="0">
              <a:lnSpc>
                <a:spcPct val="100000"/>
              </a:lnSpc>
              <a:spcBef>
                <a:spcPts val="600"/>
              </a:spcBef>
              <a:spcAft>
                <a:spcPts val="0"/>
              </a:spcAft>
              <a:buClr>
                <a:schemeClr val="dk1"/>
              </a:buClr>
              <a:buSzPts val="1210"/>
              <a:buNone/>
            </a:pPr>
            <a:r>
              <a:rPr lang="en-US" sz="1100">
                <a:solidFill>
                  <a:schemeClr val="dk1"/>
                </a:solidFill>
              </a:rPr>
              <a:t>Be charming, positive, and reassuring. </a:t>
            </a:r>
            <a:r>
              <a:rPr lang="en-US" sz="1100">
                <a:solidFill>
                  <a:schemeClr val="dk1"/>
                </a:solidFill>
                <a:latin typeface="Arial"/>
                <a:ea typeface="Arial"/>
                <a:cs typeface="Arial"/>
                <a:sym typeface="Arial"/>
              </a:rPr>
              <a:t>Be </a:t>
            </a:r>
            <a:r>
              <a:rPr lang="en-US" sz="1100">
                <a:solidFill>
                  <a:srgbClr val="666666"/>
                </a:solidFill>
                <a:latin typeface="Raleway"/>
                <a:ea typeface="Raleway"/>
                <a:cs typeface="Raleway"/>
                <a:sym typeface="Raleway"/>
              </a:rPr>
              <a:t>genuinely interested in what they are saying. </a:t>
            </a:r>
            <a:endParaRPr/>
          </a:p>
          <a:p>
            <a:pPr marL="0" lvl="0" indent="0" algn="l" rtl="0">
              <a:lnSpc>
                <a:spcPct val="100000"/>
              </a:lnSpc>
              <a:spcBef>
                <a:spcPts val="600"/>
              </a:spcBef>
              <a:spcAft>
                <a:spcPts val="0"/>
              </a:spcAft>
              <a:buClr>
                <a:schemeClr val="dk1"/>
              </a:buClr>
              <a:buSzPts val="1210"/>
              <a:buNone/>
            </a:pPr>
            <a:r>
              <a:rPr lang="en-US" sz="1100">
                <a:solidFill>
                  <a:srgbClr val="666666"/>
                </a:solidFill>
                <a:latin typeface="Raleway"/>
                <a:ea typeface="Raleway"/>
                <a:cs typeface="Raleway"/>
                <a:sym typeface="Raleway"/>
              </a:rPr>
              <a:t>A good warm up question: tell me about the first time you did something that you loved </a:t>
            </a:r>
            <a:endParaRPr/>
          </a:p>
          <a:p>
            <a:pPr marL="457200" lvl="0" indent="-298450" algn="l" rtl="0">
              <a:lnSpc>
                <a:spcPct val="100000"/>
              </a:lnSpc>
              <a:spcBef>
                <a:spcPts val="600"/>
              </a:spcBef>
              <a:spcAft>
                <a:spcPts val="0"/>
              </a:spcAft>
              <a:buSzPts val="1100"/>
              <a:buNone/>
            </a:pPr>
            <a:endParaRPr sz="1100">
              <a:solidFill>
                <a:srgbClr val="FFFFFF"/>
              </a:solidFill>
              <a:latin typeface="Arial"/>
              <a:ea typeface="Arial"/>
              <a:cs typeface="Arial"/>
              <a:sym typeface="Arial"/>
            </a:endParaRPr>
          </a:p>
          <a:p>
            <a:pPr marL="457200" marR="0" lvl="0" indent="-298450" algn="l" rtl="0">
              <a:lnSpc>
                <a:spcPct val="100000"/>
              </a:lnSpc>
              <a:spcBef>
                <a:spcPts val="220"/>
              </a:spcBef>
              <a:spcAft>
                <a:spcPts val="0"/>
              </a:spcAft>
              <a:buClr>
                <a:schemeClr val="dk1"/>
              </a:buClr>
              <a:buSzPts val="1100"/>
              <a:buFont typeface="Arial"/>
              <a:buNone/>
            </a:pPr>
            <a:r>
              <a:rPr lang="en-US" sz="1100">
                <a:solidFill>
                  <a:srgbClr val="666666"/>
                </a:solidFill>
                <a:latin typeface="Raleway"/>
                <a:ea typeface="Raleway"/>
                <a:cs typeface="Raleway"/>
                <a:sym typeface="Raleway"/>
              </a:rPr>
              <a:t>Whether or not the stories people tell are true, they reveal how they think about the world. Ask questions that get people telling stories. If not naturally storyteller: tell me the story of your last time …, can you tell me what happened. </a:t>
            </a:r>
            <a:r>
              <a:rPr lang="en-US" sz="1100"/>
              <a:t>Encourage storytelling by often asking ‘why’ or saying ‘tell me more’</a:t>
            </a:r>
            <a:endParaRPr/>
          </a:p>
          <a:p>
            <a:pPr marL="457200" lvl="0" indent="-298450" algn="l" rtl="0">
              <a:lnSpc>
                <a:spcPct val="100000"/>
              </a:lnSpc>
              <a:spcBef>
                <a:spcPts val="220"/>
              </a:spcBef>
              <a:spcAft>
                <a:spcPts val="0"/>
              </a:spcAft>
              <a:buSzPts val="1100"/>
              <a:buNone/>
            </a:pPr>
            <a:r>
              <a:rPr lang="en-US" sz="1100"/>
              <a:t>Help them be specific. Do not ask “what is your average day” instead ask “what happened the last time…”</a:t>
            </a:r>
            <a:endParaRPr/>
          </a:p>
          <a:p>
            <a:pPr marL="457200" lvl="0" indent="-298450" algn="l" rtl="0">
              <a:lnSpc>
                <a:spcPct val="100000"/>
              </a:lnSpc>
              <a:spcBef>
                <a:spcPts val="220"/>
              </a:spcBef>
              <a:spcAft>
                <a:spcPts val="0"/>
              </a:spcAft>
              <a:buSzPts val="1100"/>
              <a:buNone/>
            </a:pPr>
            <a:r>
              <a:rPr lang="en-US" sz="1100"/>
              <a:t>Follow up by asking:</a:t>
            </a:r>
            <a:endParaRPr/>
          </a:p>
          <a:p>
            <a:pPr marL="457200" lvl="0" indent="-298450" algn="l" rtl="0">
              <a:lnSpc>
                <a:spcPct val="100000"/>
              </a:lnSpc>
              <a:spcBef>
                <a:spcPts val="220"/>
              </a:spcBef>
              <a:spcAft>
                <a:spcPts val="0"/>
              </a:spcAft>
              <a:buSzPts val="1100"/>
              <a:buChar char="●"/>
            </a:pPr>
            <a:r>
              <a:rPr lang="en-US" sz="1100"/>
              <a:t>Can you tell me about?</a:t>
            </a:r>
            <a:endParaRPr/>
          </a:p>
          <a:p>
            <a:pPr marL="457200" lvl="0" indent="-298450" algn="l" rtl="0">
              <a:lnSpc>
                <a:spcPct val="100000"/>
              </a:lnSpc>
              <a:spcBef>
                <a:spcPts val="220"/>
              </a:spcBef>
              <a:spcAft>
                <a:spcPts val="0"/>
              </a:spcAft>
              <a:buSzPts val="1100"/>
              <a:buChar char="●"/>
            </a:pPr>
            <a:r>
              <a:rPr lang="en-US" sz="1100"/>
              <a:t>Say more…</a:t>
            </a:r>
            <a:endParaRPr/>
          </a:p>
          <a:p>
            <a:pPr marL="457200" lvl="0" indent="-298450" algn="l" rtl="0">
              <a:lnSpc>
                <a:spcPct val="100000"/>
              </a:lnSpc>
              <a:spcBef>
                <a:spcPts val="220"/>
              </a:spcBef>
              <a:spcAft>
                <a:spcPts val="0"/>
              </a:spcAft>
              <a:buSzPts val="1100"/>
              <a:buChar char="●"/>
            </a:pPr>
            <a:r>
              <a:rPr lang="en-US" sz="1100"/>
              <a:t>Why?</a:t>
            </a:r>
            <a:endParaRPr/>
          </a:p>
          <a:p>
            <a:pPr marL="457200" lvl="0" indent="-298450" algn="l" rtl="0">
              <a:lnSpc>
                <a:spcPct val="100000"/>
              </a:lnSpc>
              <a:spcBef>
                <a:spcPts val="600"/>
              </a:spcBef>
              <a:spcAft>
                <a:spcPts val="0"/>
              </a:spcAft>
              <a:buSzPts val="1100"/>
              <a:buNone/>
            </a:pPr>
            <a:endParaRPr sz="1100">
              <a:solidFill>
                <a:srgbClr val="FFFFFF"/>
              </a:solidFill>
            </a:endParaRPr>
          </a:p>
          <a:p>
            <a:pPr marL="457200" lvl="0" indent="-298450" algn="l" rtl="0">
              <a:lnSpc>
                <a:spcPct val="150000"/>
              </a:lnSpc>
              <a:spcBef>
                <a:spcPts val="0"/>
              </a:spcBef>
              <a:spcAft>
                <a:spcPts val="0"/>
              </a:spcAft>
              <a:buSzPts val="1100"/>
              <a:buNone/>
            </a:pPr>
            <a:r>
              <a:rPr lang="en-US" sz="1100">
                <a:solidFill>
                  <a:srgbClr val="000000"/>
                </a:solidFill>
              </a:rPr>
              <a:t>Wrapping up</a:t>
            </a:r>
            <a:endParaRPr/>
          </a:p>
          <a:p>
            <a:pPr marL="457200" lvl="0" indent="-298450" algn="l" rtl="0">
              <a:lnSpc>
                <a:spcPct val="150000"/>
              </a:lnSpc>
              <a:spcBef>
                <a:spcPts val="0"/>
              </a:spcBef>
              <a:spcAft>
                <a:spcPts val="0"/>
              </a:spcAft>
              <a:buSzPts val="1100"/>
              <a:buFont typeface="Arial"/>
              <a:buNone/>
            </a:pPr>
            <a:r>
              <a:rPr lang="en-US" sz="1100"/>
              <a:t>Look for any conflict or inconsistency (based on your notes), and ask for explanation.</a:t>
            </a:r>
            <a:endParaRPr/>
          </a:p>
          <a:p>
            <a:pPr marL="457200" lvl="0" indent="-298450" algn="l" rtl="0">
              <a:lnSpc>
                <a:spcPct val="100000"/>
              </a:lnSpc>
              <a:spcBef>
                <a:spcPts val="0"/>
              </a:spcBef>
              <a:spcAft>
                <a:spcPts val="0"/>
              </a:spcAft>
              <a:buSzPts val="1100"/>
              <a:buNone/>
            </a:pPr>
            <a:r>
              <a:rPr lang="en-US" sz="1100"/>
              <a:t>Go back to any points of conflict or inconsistency (based on your notes), probe for resolution or explanation. </a:t>
            </a:r>
            <a:endParaRPr/>
          </a:p>
          <a:p>
            <a:pPr marL="457200" lvl="0" indent="-298450" algn="l" rtl="0">
              <a:lnSpc>
                <a:spcPct val="100000"/>
              </a:lnSpc>
              <a:spcBef>
                <a:spcPts val="0"/>
              </a:spcBef>
              <a:spcAft>
                <a:spcPts val="0"/>
              </a:spcAft>
              <a:buSzPts val="1100"/>
              <a:buNone/>
            </a:pPr>
            <a:r>
              <a:rPr lang="en-US" sz="1100"/>
              <a:t>Ask follow up questions on any topic that requires more detail or information. </a:t>
            </a:r>
            <a:endParaRPr/>
          </a:p>
          <a:p>
            <a:pPr marL="457200" lvl="0" indent="-298450" algn="l" rtl="0">
              <a:lnSpc>
                <a:spcPct val="150000"/>
              </a:lnSpc>
              <a:spcBef>
                <a:spcPts val="0"/>
              </a:spcBef>
              <a:spcAft>
                <a:spcPts val="0"/>
              </a:spcAft>
              <a:buSzPts val="1100"/>
              <a:buFont typeface="Arial"/>
              <a:buNone/>
            </a:pPr>
            <a:r>
              <a:rPr lang="en-US" sz="1100"/>
              <a:t>Ask for follow up interview if necessary</a:t>
            </a:r>
            <a:endParaRPr/>
          </a:p>
          <a:p>
            <a:pPr marL="457200" lvl="0" indent="-298450" algn="l" rtl="0">
              <a:lnSpc>
                <a:spcPct val="150000"/>
              </a:lnSpc>
              <a:spcBef>
                <a:spcPts val="0"/>
              </a:spcBef>
              <a:spcAft>
                <a:spcPts val="0"/>
              </a:spcAft>
              <a:buSzPts val="1100"/>
              <a:buFont typeface="Arial"/>
              <a:buNone/>
            </a:pPr>
            <a:r>
              <a:rPr lang="en-US" sz="1100"/>
              <a:t>Share your finding with them: tell them you will get back in touch toward the end of the semester</a:t>
            </a:r>
            <a:endParaRPr sz="1100"/>
          </a:p>
          <a:p>
            <a:pPr marL="457200" lvl="0" indent="-298450" algn="l" rtl="0">
              <a:lnSpc>
                <a:spcPct val="150000"/>
              </a:lnSpc>
              <a:spcBef>
                <a:spcPts val="0"/>
              </a:spcBef>
              <a:spcAft>
                <a:spcPts val="0"/>
              </a:spcAft>
              <a:buSzPts val="1100"/>
              <a:buFont typeface="Arial"/>
              <a:buNone/>
            </a:pPr>
            <a:endParaRPr/>
          </a:p>
          <a:p>
            <a:pPr marL="457200" lvl="0" indent="-298450" algn="l" rtl="0">
              <a:lnSpc>
                <a:spcPct val="150000"/>
              </a:lnSpc>
              <a:spcBef>
                <a:spcPts val="0"/>
              </a:spcBef>
              <a:spcAft>
                <a:spcPts val="0"/>
              </a:spcAft>
              <a:buSzPts val="1100"/>
              <a:buFont typeface="Arial"/>
              <a:buNone/>
            </a:pPr>
            <a:endParaRPr/>
          </a:p>
          <a:p>
            <a:pPr marL="457200" lvl="0" indent="-298450" algn="l" rtl="0">
              <a:lnSpc>
                <a:spcPct val="150000"/>
              </a:lnSpc>
              <a:spcBef>
                <a:spcPts val="0"/>
              </a:spcBef>
              <a:spcAft>
                <a:spcPts val="0"/>
              </a:spcAft>
              <a:buSzPts val="1100"/>
              <a:buFont typeface="Arial"/>
              <a:buNone/>
            </a:pPr>
            <a:r>
              <a:rPr lang="en-US" u="sng">
                <a:solidFill>
                  <a:schemeClr val="hlink"/>
                </a:solidFill>
                <a:hlinkClick r:id="rId3"/>
              </a:rPr>
              <a:t>https://unsplash.com/photos/NVWyN8GamCk</a:t>
            </a:r>
            <a:r>
              <a:rPr lang="en-US"/>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2ed3a8fd3b_1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22ed3a8fd3b_1_3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600"/>
              </a:spcBef>
              <a:spcAft>
                <a:spcPts val="0"/>
              </a:spcAft>
              <a:buSzPts val="1100"/>
              <a:buNone/>
            </a:pPr>
            <a:r>
              <a:rPr lang="en-US" sz="1100">
                <a:solidFill>
                  <a:srgbClr val="666666"/>
                </a:solidFill>
                <a:latin typeface="Raleway"/>
                <a:ea typeface="Raleway"/>
                <a:cs typeface="Raleway"/>
                <a:sym typeface="Raleway"/>
              </a:rPr>
              <a:t>When people first start interviewing, they fall into certain trap of </a:t>
            </a:r>
            <a:r>
              <a:rPr lang="en-US" sz="1100" b="1">
                <a:solidFill>
                  <a:srgbClr val="666666"/>
                </a:solidFill>
                <a:latin typeface="Raleway"/>
                <a:ea typeface="Raleway"/>
                <a:cs typeface="Raleway"/>
                <a:sym typeface="Raleway"/>
              </a:rPr>
              <a:t>leading interviewees by </a:t>
            </a:r>
            <a:r>
              <a:rPr lang="en-US" sz="1100">
                <a:solidFill>
                  <a:srgbClr val="666666"/>
                </a:solidFill>
                <a:latin typeface="Raleway"/>
                <a:ea typeface="Raleway"/>
                <a:cs typeface="Raleway"/>
                <a:sym typeface="Raleway"/>
              </a:rPr>
              <a:t>nodding, saying aha, that’s great, interesting, yeah, I see, thanks.</a:t>
            </a:r>
            <a:endParaRPr/>
          </a:p>
          <a:p>
            <a:pPr marL="457200" lvl="0" indent="-298450" algn="l" rtl="0">
              <a:lnSpc>
                <a:spcPct val="100000"/>
              </a:lnSpc>
              <a:spcBef>
                <a:spcPts val="600"/>
              </a:spcBef>
              <a:spcAft>
                <a:spcPts val="0"/>
              </a:spcAft>
              <a:buSzPts val="1100"/>
              <a:buNone/>
            </a:pPr>
            <a:r>
              <a:rPr lang="en-US" sz="1100">
                <a:solidFill>
                  <a:srgbClr val="666666"/>
                </a:solidFill>
                <a:latin typeface="Raleway"/>
                <a:ea typeface="Raleway"/>
                <a:cs typeface="Raleway"/>
                <a:sym typeface="Raleway"/>
              </a:rPr>
              <a:t>Don’t let the information that they get surprises you too much. Never too surprised or too bored. Look interested.</a:t>
            </a:r>
            <a:endParaRPr/>
          </a:p>
          <a:p>
            <a:pPr marL="457200" lvl="0" indent="-298450" algn="l" rtl="0">
              <a:lnSpc>
                <a:spcPct val="100000"/>
              </a:lnSpc>
              <a:spcBef>
                <a:spcPts val="600"/>
              </a:spcBef>
              <a:spcAft>
                <a:spcPts val="0"/>
              </a:spcAft>
              <a:buSzPts val="1100"/>
              <a:buNone/>
            </a:pPr>
            <a:endParaRPr sz="1100">
              <a:solidFill>
                <a:srgbClr val="FFFFFF"/>
              </a:solidFill>
            </a:endParaRPr>
          </a:p>
          <a:p>
            <a:pPr marL="457200" lvl="0" indent="-298450" algn="l" rtl="0">
              <a:lnSpc>
                <a:spcPct val="100000"/>
              </a:lnSpc>
              <a:spcBef>
                <a:spcPts val="600"/>
              </a:spcBef>
              <a:spcAft>
                <a:spcPts val="0"/>
              </a:spcAft>
              <a:buSzPts val="1100"/>
              <a:buNone/>
            </a:pPr>
            <a:r>
              <a:rPr lang="en-US" sz="1100">
                <a:solidFill>
                  <a:srgbClr val="666666"/>
                </a:solidFill>
                <a:latin typeface="Raleway"/>
                <a:ea typeface="Raleway"/>
                <a:cs typeface="Raleway"/>
                <a:sym typeface="Raleway"/>
              </a:rPr>
              <a:t>Don’t suggest answers to your questions. This can unintentionally get people to say things that agree with your expectations. </a:t>
            </a:r>
            <a:endParaRPr/>
          </a:p>
          <a:p>
            <a:pPr marL="457200" lvl="0" indent="-298450" algn="l" rtl="0">
              <a:lnSpc>
                <a:spcPct val="100000"/>
              </a:lnSpc>
              <a:spcBef>
                <a:spcPts val="600"/>
              </a:spcBef>
              <a:spcAft>
                <a:spcPts val="0"/>
              </a:spcAft>
              <a:buSzPts val="1100"/>
              <a:buNone/>
            </a:pPr>
            <a:endParaRPr sz="1100">
              <a:solidFill>
                <a:srgbClr val="666666"/>
              </a:solidFill>
              <a:latin typeface="Raleway"/>
              <a:ea typeface="Raleway"/>
              <a:cs typeface="Raleway"/>
              <a:sym typeface="Raleway"/>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2ed3a8fd3b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22ed3a8fd3b_1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600"/>
              </a:spcBef>
              <a:spcAft>
                <a:spcPts val="0"/>
              </a:spcAft>
              <a:buSzPts val="1100"/>
              <a:buNone/>
            </a:pPr>
            <a:endParaRPr dirty="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60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None/>
            </a:pPr>
            <a:r>
              <a:rPr lang="en-US"/>
              <a:t>Here is an example whiteboard from a debrief session. It is a time to brain dump everything you saw, heard, and thought about during the session.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71181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04b27fd61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04b27fd613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2ed3a8fd3b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22ed3a8fd3b_1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chemeClr val="dk1"/>
              </a:buClr>
              <a:buSzPts val="1100"/>
              <a:buFont typeface="Arial"/>
              <a:buNone/>
            </a:pPr>
            <a:r>
              <a:rPr lang="en-US" sz="1100" dirty="0"/>
              <a:t>Each method of collecting information drives a particular result.</a:t>
            </a:r>
            <a:r>
              <a:rPr lang="en-US" sz="1100" dirty="0">
                <a:solidFill>
                  <a:srgbClr val="7F7F7F"/>
                </a:solidFill>
                <a:latin typeface="Arial"/>
                <a:ea typeface="Arial"/>
                <a:cs typeface="Arial"/>
                <a:sym typeface="Arial"/>
              </a:rPr>
              <a:t> What types of methods might best answer your research questions?</a:t>
            </a:r>
            <a:br>
              <a:rPr lang="en-US" sz="1100" dirty="0">
                <a:solidFill>
                  <a:srgbClr val="7F7F7F"/>
                </a:solidFill>
                <a:latin typeface="Arial"/>
                <a:ea typeface="Arial"/>
                <a:cs typeface="Arial"/>
                <a:sym typeface="Arial"/>
              </a:rPr>
            </a:br>
            <a:endParaRPr sz="1100" dirty="0"/>
          </a:p>
          <a:p>
            <a:pPr marL="457200" lvl="0" indent="-298450" algn="l" rtl="0">
              <a:lnSpc>
                <a:spcPct val="100000"/>
              </a:lnSpc>
              <a:spcBef>
                <a:spcPts val="0"/>
              </a:spcBef>
              <a:spcAft>
                <a:spcPts val="0"/>
              </a:spcAft>
              <a:buSzPts val="1100"/>
              <a:buNone/>
            </a:pPr>
            <a:r>
              <a:rPr lang="en-US" sz="1100" dirty="0"/>
              <a:t>Data mining: subfield of computer science - discovering patterns in large data sets. </a:t>
            </a:r>
            <a:endParaRPr dirty="0"/>
          </a:p>
          <a:p>
            <a:pPr marL="457200" lvl="0" indent="-298450" algn="l" rtl="0">
              <a:lnSpc>
                <a:spcPct val="100000"/>
              </a:lnSpc>
              <a:spcBef>
                <a:spcPts val="0"/>
              </a:spcBef>
              <a:spcAft>
                <a:spcPts val="0"/>
              </a:spcAft>
              <a:buSzPts val="1100"/>
              <a:buNone/>
            </a:pPr>
            <a:r>
              <a:rPr lang="en-US" sz="1100" dirty="0"/>
              <a:t>Focus groups: expensive, need a professional facilitator. E.g. Election season</a:t>
            </a:r>
            <a:endParaRPr dirty="0"/>
          </a:p>
          <a:p>
            <a:pPr marL="457200" lvl="0" indent="-298450" algn="l" rtl="0">
              <a:lnSpc>
                <a:spcPct val="100000"/>
              </a:lnSpc>
              <a:spcBef>
                <a:spcPts val="0"/>
              </a:spcBef>
              <a:spcAft>
                <a:spcPts val="0"/>
              </a:spcAft>
              <a:buSzPts val="1100"/>
              <a:buNone/>
            </a:pPr>
            <a:endParaRPr sz="1100" dirty="0"/>
          </a:p>
          <a:p>
            <a:pPr marL="457200" lvl="0" indent="-298450" algn="l" rtl="0">
              <a:lnSpc>
                <a:spcPct val="100000"/>
              </a:lnSpc>
              <a:spcBef>
                <a:spcPts val="0"/>
              </a:spcBef>
              <a:spcAft>
                <a:spcPts val="0"/>
              </a:spcAft>
              <a:buSzPts val="1100"/>
              <a:buNone/>
            </a:pPr>
            <a:r>
              <a:rPr lang="en-US" sz="1100" dirty="0"/>
              <a:t>Making the case for in-depth interviews: </a:t>
            </a:r>
            <a:endParaRPr dirty="0"/>
          </a:p>
          <a:p>
            <a:pPr marL="457200" lvl="0" indent="-298450" algn="l" rtl="0">
              <a:lnSpc>
                <a:spcPct val="100000"/>
              </a:lnSpc>
              <a:spcBef>
                <a:spcPts val="0"/>
              </a:spcBef>
              <a:spcAft>
                <a:spcPts val="0"/>
              </a:spcAft>
              <a:buSzPts val="1100"/>
              <a:buNone/>
            </a:pPr>
            <a:r>
              <a:rPr lang="en-US" sz="1100" b="0" dirty="0"/>
              <a:t>People are difficult to understand. Our knowledge of users is limited. Responses to surveys and focus group questions can be incomplete or inaccurate, not least because people may not feel comfortable disclosing certain information to others. Whether motivated by a desire to please the people asking the questions, or the perception that it is actually what they would do!</a:t>
            </a:r>
            <a:endParaRPr sz="1100" dirty="0"/>
          </a:p>
          <a:p>
            <a:pPr marL="457200" lvl="0" indent="-298450" algn="l" rtl="0">
              <a:lnSpc>
                <a:spcPct val="100000"/>
              </a:lnSpc>
              <a:spcBef>
                <a:spcPts val="0"/>
              </a:spcBef>
              <a:spcAft>
                <a:spcPts val="0"/>
              </a:spcAft>
              <a:buSzPts val="1100"/>
              <a:buNone/>
            </a:pPr>
            <a:r>
              <a:rPr lang="en-US" sz="1100" dirty="0"/>
              <a:t>WHY interview? You want to understand a person’s thoughts, emotions, and motivations, so that you can determine how to innovate for him or her. By understanding the choices that person makes and the behaviors that person engages in, you can identify their needs, and design to meet those needs. </a:t>
            </a:r>
            <a:endParaRPr dirty="0"/>
          </a:p>
          <a:p>
            <a:pPr marL="457200" lvl="0" indent="-298450" algn="l" rtl="0">
              <a:lnSpc>
                <a:spcPct val="100000"/>
              </a:lnSpc>
              <a:spcBef>
                <a:spcPts val="600"/>
              </a:spcBef>
              <a:spcAft>
                <a:spcPts val="0"/>
              </a:spcAft>
              <a:buSzPts val="1100"/>
              <a:buNone/>
            </a:pPr>
            <a:r>
              <a:rPr lang="en-US" sz="1100" dirty="0">
                <a:solidFill>
                  <a:srgbClr val="000000"/>
                </a:solidFill>
              </a:rPr>
              <a:t>Interviewing is how we, as designers, see the world through other people’s eyes and get them to tell us their stories.</a:t>
            </a:r>
            <a:endParaRPr dirty="0"/>
          </a:p>
          <a:p>
            <a:pPr marL="457200" lvl="0" indent="-298450" algn="l" rtl="0">
              <a:lnSpc>
                <a:spcPct val="100000"/>
              </a:lnSpc>
              <a:spcBef>
                <a:spcPts val="600"/>
              </a:spcBef>
              <a:spcAft>
                <a:spcPts val="0"/>
              </a:spcAft>
              <a:buSzPts val="1100"/>
              <a:buNone/>
            </a:pPr>
            <a:r>
              <a:rPr lang="en-US" sz="1100" dirty="0">
                <a:solidFill>
                  <a:srgbClr val="000000"/>
                </a:solidFill>
              </a:rPr>
              <a:t>Who they are, what the meaning of certain things are (not in survey)</a:t>
            </a:r>
            <a:endParaRPr dirty="0"/>
          </a:p>
          <a:p>
            <a:pPr marL="457200" lvl="0" indent="-298450" algn="l" rtl="0">
              <a:lnSpc>
                <a:spcPct val="100000"/>
              </a:lnSpc>
              <a:spcBef>
                <a:spcPts val="600"/>
              </a:spcBef>
              <a:spcAft>
                <a:spcPts val="0"/>
              </a:spcAft>
              <a:buSzPts val="1100"/>
              <a:buNone/>
            </a:pPr>
            <a:endParaRPr sz="1100" dirty="0">
              <a:solidFill>
                <a:srgbClr val="000000"/>
              </a:solidFill>
            </a:endParaRPr>
          </a:p>
          <a:p>
            <a:pPr marL="457200" lvl="0" indent="-298450" algn="l" rtl="0">
              <a:lnSpc>
                <a:spcPct val="100000"/>
              </a:lnSpc>
              <a:spcBef>
                <a:spcPts val="600"/>
              </a:spcBef>
              <a:spcAft>
                <a:spcPts val="0"/>
              </a:spcAft>
              <a:buSzPts val="1100"/>
              <a:buNone/>
            </a:pPr>
            <a:r>
              <a:rPr lang="en-US" sz="1100" dirty="0">
                <a:solidFill>
                  <a:srgbClr val="000000"/>
                </a:solidFill>
              </a:rPr>
              <a:t>We list some collection methods here, but depending on the problem, they may go in different orders. </a:t>
            </a:r>
            <a:endParaRPr sz="1100" dirty="0">
              <a:solidFill>
                <a:srgbClr val="000000"/>
              </a:solidFill>
            </a:endParaRPr>
          </a:p>
          <a:p>
            <a:pPr marL="457200" lvl="0" indent="-298450" algn="l" rtl="0">
              <a:lnSpc>
                <a:spcPct val="100000"/>
              </a:lnSpc>
              <a:spcBef>
                <a:spcPts val="600"/>
              </a:spcBef>
              <a:spcAft>
                <a:spcPts val="0"/>
              </a:spcAft>
              <a:buSzPts val="1100"/>
              <a:buNone/>
            </a:pPr>
            <a:endParaRPr dirty="0">
              <a:solidFill>
                <a:srgbClr val="000000"/>
              </a:solidFill>
            </a:endParaRPr>
          </a:p>
          <a:p>
            <a:pPr marL="457200" lvl="0" indent="-298450" algn="l" rtl="0">
              <a:lnSpc>
                <a:spcPct val="100000"/>
              </a:lnSpc>
              <a:spcBef>
                <a:spcPts val="600"/>
              </a:spcBef>
              <a:spcAft>
                <a:spcPts val="0"/>
              </a:spcAft>
              <a:buSzPts val="1100"/>
              <a:buNone/>
            </a:pPr>
            <a:r>
              <a:rPr lang="en-US" u="sng" dirty="0">
                <a:solidFill>
                  <a:schemeClr val="hlink"/>
                </a:solidFill>
                <a:hlinkClick r:id="rId3"/>
              </a:rPr>
              <a:t>https://unsplash.com/photos/Wpnoqo2plFA</a:t>
            </a:r>
            <a:r>
              <a:rPr lang="en-US" dirty="0">
                <a:solidFill>
                  <a:srgbClr val="000000"/>
                </a:solidFill>
              </a:rPr>
              <a:t> </a:t>
            </a:r>
            <a:endParaRPr dirty="0">
              <a:solidFill>
                <a:srgbClr val="000000"/>
              </a:solidFill>
            </a:endParaRPr>
          </a:p>
          <a:p>
            <a:pPr marL="457200" lvl="0" indent="-298450" algn="l" rtl="0">
              <a:lnSpc>
                <a:spcPct val="100000"/>
              </a:lnSpc>
              <a:spcBef>
                <a:spcPts val="600"/>
              </a:spcBef>
              <a:spcAft>
                <a:spcPts val="0"/>
              </a:spcAft>
              <a:buSzPts val="1100"/>
              <a:buNone/>
            </a:pPr>
            <a:r>
              <a:rPr lang="en-US" u="sng" dirty="0">
                <a:solidFill>
                  <a:schemeClr val="hlink"/>
                </a:solidFill>
                <a:hlinkClick r:id="rId4"/>
              </a:rPr>
              <a:t>https://unsplash.com/photos/Lks7vei-eAg</a:t>
            </a:r>
            <a:endParaRPr dirty="0">
              <a:solidFill>
                <a:srgbClr val="000000"/>
              </a:solidFill>
            </a:endParaRPr>
          </a:p>
          <a:p>
            <a:pPr marL="457200" lvl="0" indent="-298450" algn="l" rtl="0">
              <a:lnSpc>
                <a:spcPct val="100000"/>
              </a:lnSpc>
              <a:spcBef>
                <a:spcPts val="600"/>
              </a:spcBef>
              <a:spcAft>
                <a:spcPts val="0"/>
              </a:spcAft>
              <a:buSzPts val="1100"/>
              <a:buNone/>
            </a:pPr>
            <a:endParaRPr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45152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04b27fd61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04b27fd613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0970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2914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ed3a8fd3b_1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22ed3a8fd3b_1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At this point you should start by understanding the context, it includes visiting places related to your project and talking to people who know about the issue you want to address. </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When conducting these intercept interviews remember to describe who you are (i.e., student from UIU), tell them it’s a homework, have prepared 2-3 questions in advance, and have a notepad in hand. It should feel like a friendly talk with a stranger. </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When observing a place remember to take pictures of the entrance, bulletin board, etc. </a:t>
            </a:r>
            <a:endParaRPr dirty="0"/>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dirty="0">
                <a:solidFill>
                  <a:schemeClr val="dk1"/>
                </a:solidFill>
                <a:latin typeface="Arial"/>
                <a:ea typeface="Arial"/>
                <a:cs typeface="Arial"/>
                <a:sym typeface="Arial"/>
              </a:rPr>
              <a:t>After each interview take a few minutes with your partner (if go in pair) and reflect on that: What did you hear/see? What did you learn? Keep a record of what you’ve learned.</a:t>
            </a: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050"/>
              <a:buFont typeface="Arial"/>
              <a:buNone/>
            </a:pPr>
            <a:r>
              <a:rPr lang="en-US" sz="1050" dirty="0">
                <a:solidFill>
                  <a:srgbClr val="7F7F7F"/>
                </a:solidFill>
              </a:rPr>
              <a:t>Image source: </a:t>
            </a:r>
            <a:r>
              <a:rPr lang="en-US" sz="1050" dirty="0" err="1">
                <a:solidFill>
                  <a:srgbClr val="7F7F7F"/>
                </a:solidFill>
              </a:rPr>
              <a:t>Bellomy</a:t>
            </a:r>
            <a:r>
              <a:rPr lang="en-US" sz="1050" dirty="0">
                <a:solidFill>
                  <a:srgbClr val="7F7F7F"/>
                </a:solidFill>
              </a:rPr>
              <a:t> (2020). In-Store Intercept Surveys. Retrieved from: https://bit.ly/38SSnp4</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0e9282fa1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20e9282fa1f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At this point you should start by understanding the context, it includes visiting places related to your project and talking to people who know about the issue you want to address. </a:t>
            </a:r>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When conducting these intercept interviews remember to describe who you are (i.e., student from IU), tell them it’s a homework, have prepared 2-3 questions in advance, and have a notepad in hand. It should feel like a friendly talk with a stranger. </a:t>
            </a:r>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When observing a place remember to take pictures of the entrance, bulletin board, etc. </a:t>
            </a:r>
            <a:endParaRPr/>
          </a:p>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After each interview take a few minutes with your partner (if go in pair) and reflect on that: What did you hear/see? What did you learn? Keep a record of what you’ve learned.</a:t>
            </a: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050"/>
              <a:buFont typeface="Arial"/>
              <a:buNone/>
            </a:pPr>
            <a:r>
              <a:rPr lang="en-US" sz="1050">
                <a:solidFill>
                  <a:srgbClr val="7F7F7F"/>
                </a:solidFill>
              </a:rPr>
              <a:t>Image source: Bellomy (2020). In-Store Intercept Surveys. Retrieved from: https://bit.ly/38SSnp4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2ed3a8fd3b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22ed3a8fd3b_1_4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2ed9014ed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22ed9014ed0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2ed9014ed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22ed9014ed0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2ed9014ed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22ed9014ed0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4D981-B4E1-43AC-BB16-C89EE480BA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184FD-521C-4951-9993-E9AD0E6A77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28683B-0132-4B36-A8B5-9FB5C23D79A6}"/>
              </a:ext>
            </a:extLst>
          </p:cNvPr>
          <p:cNvSpPr>
            <a:spLocks noGrp="1"/>
          </p:cNvSpPr>
          <p:nvPr>
            <p:ph type="dt" sz="half" idx="10"/>
          </p:nvPr>
        </p:nvSpPr>
        <p:spPr/>
        <p:txBody>
          <a:bodyPr/>
          <a:lstStyle/>
          <a:p>
            <a:fld id="{866C54BE-AD1D-4BFC-882F-F647F4CCA695}" type="datetimeFigureOut">
              <a:rPr lang="en-US" smtClean="0"/>
              <a:t>10/2/2023</a:t>
            </a:fld>
            <a:endParaRPr lang="en-US"/>
          </a:p>
        </p:txBody>
      </p:sp>
      <p:sp>
        <p:nvSpPr>
          <p:cNvPr id="5" name="Footer Placeholder 4">
            <a:extLst>
              <a:ext uri="{FF2B5EF4-FFF2-40B4-BE49-F238E27FC236}">
                <a16:creationId xmlns:a16="http://schemas.microsoft.com/office/drawing/2014/main" id="{E337A21B-2556-4458-88D7-9111DD584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40DE1-9BDC-4511-853B-B4A9630FFA92}"/>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35160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9D3D-6FF6-4BA0-BE06-A7CE8A798D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970102-074B-4F83-AEE9-4007F261B8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245E4E-1C6B-4D05-88BE-B1B258C0283E}"/>
              </a:ext>
            </a:extLst>
          </p:cNvPr>
          <p:cNvSpPr>
            <a:spLocks noGrp="1"/>
          </p:cNvSpPr>
          <p:nvPr>
            <p:ph type="dt" sz="half" idx="10"/>
          </p:nvPr>
        </p:nvSpPr>
        <p:spPr/>
        <p:txBody>
          <a:bodyPr/>
          <a:lstStyle/>
          <a:p>
            <a:fld id="{866C54BE-AD1D-4BFC-882F-F647F4CCA695}" type="datetimeFigureOut">
              <a:rPr lang="en-US" smtClean="0"/>
              <a:t>10/2/2023</a:t>
            </a:fld>
            <a:endParaRPr lang="en-US"/>
          </a:p>
        </p:txBody>
      </p:sp>
      <p:sp>
        <p:nvSpPr>
          <p:cNvPr id="5" name="Footer Placeholder 4">
            <a:extLst>
              <a:ext uri="{FF2B5EF4-FFF2-40B4-BE49-F238E27FC236}">
                <a16:creationId xmlns:a16="http://schemas.microsoft.com/office/drawing/2014/main" id="{9EE2EEF6-2CC8-4E4F-AB8E-356FF3BAD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CDDDE-5C9E-4E06-B0A4-4401B4278535}"/>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561852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FA1042-EAB8-4416-9A8B-9602B832C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2A098D-F209-49E0-BC51-88218DD930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F0275-AECF-4FA5-A97C-5B66C45D1420}"/>
              </a:ext>
            </a:extLst>
          </p:cNvPr>
          <p:cNvSpPr>
            <a:spLocks noGrp="1"/>
          </p:cNvSpPr>
          <p:nvPr>
            <p:ph type="dt" sz="half" idx="10"/>
          </p:nvPr>
        </p:nvSpPr>
        <p:spPr/>
        <p:txBody>
          <a:bodyPr/>
          <a:lstStyle/>
          <a:p>
            <a:fld id="{866C54BE-AD1D-4BFC-882F-F647F4CCA695}" type="datetimeFigureOut">
              <a:rPr lang="en-US" smtClean="0"/>
              <a:t>10/2/2023</a:t>
            </a:fld>
            <a:endParaRPr lang="en-US"/>
          </a:p>
        </p:txBody>
      </p:sp>
      <p:sp>
        <p:nvSpPr>
          <p:cNvPr id="5" name="Footer Placeholder 4">
            <a:extLst>
              <a:ext uri="{FF2B5EF4-FFF2-40B4-BE49-F238E27FC236}">
                <a16:creationId xmlns:a16="http://schemas.microsoft.com/office/drawing/2014/main" id="{1F19C7FC-A7A3-4946-8268-FA7FC90554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68262-7016-41C7-94B2-A7ECCCB81EF0}"/>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352737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dk1"/>
        </a:solidFill>
        <a:effectLst/>
      </p:bgPr>
    </p:bg>
    <p:spTree>
      <p:nvGrpSpPr>
        <p:cNvPr id="1" name="Shape 12"/>
        <p:cNvGrpSpPr/>
        <p:nvPr/>
      </p:nvGrpSpPr>
      <p:grpSpPr>
        <a:xfrm>
          <a:off x="0" y="0"/>
          <a:ext cx="0" cy="0"/>
          <a:chOff x="0" y="0"/>
          <a:chExt cx="0" cy="0"/>
        </a:xfrm>
      </p:grpSpPr>
      <p:pic>
        <p:nvPicPr>
          <p:cNvPr id="13" name="Google Shape;13;p19"/>
          <p:cNvPicPr preferRelativeResize="0"/>
          <p:nvPr/>
        </p:nvPicPr>
        <p:blipFill rotWithShape="1">
          <a:blip r:embed="rId2">
            <a:alphaModFix/>
          </a:blip>
          <a:srcRect/>
          <a:stretch/>
        </p:blipFill>
        <p:spPr>
          <a:xfrm>
            <a:off x="-36717" y="-38383"/>
            <a:ext cx="12265433" cy="6934765"/>
          </a:xfrm>
          <a:prstGeom prst="rect">
            <a:avLst/>
          </a:prstGeom>
          <a:noFill/>
          <a:ln>
            <a:noFill/>
          </a:ln>
        </p:spPr>
      </p:pic>
      <p:pic>
        <p:nvPicPr>
          <p:cNvPr id="14" name="Google Shape;14;p19"/>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5" name="Google Shape;15;p19"/>
          <p:cNvSpPr txBox="1">
            <a:spLocks noGrp="1"/>
          </p:cNvSpPr>
          <p:nvPr>
            <p:ph type="title"/>
          </p:nvPr>
        </p:nvSpPr>
        <p:spPr>
          <a:xfrm>
            <a:off x="3777400" y="1900667"/>
            <a:ext cx="4637200" cy="13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8300"/>
              <a:buNone/>
              <a:defRPr sz="11066"/>
            </a:lvl1pPr>
            <a:lvl2pPr lvl="1" algn="ctr">
              <a:lnSpc>
                <a:spcPct val="100000"/>
              </a:lnSpc>
              <a:spcBef>
                <a:spcPts val="0"/>
              </a:spcBef>
              <a:spcAft>
                <a:spcPts val="0"/>
              </a:spcAft>
              <a:buSzPts val="8300"/>
              <a:buNone/>
              <a:defRPr sz="11066"/>
            </a:lvl2pPr>
            <a:lvl3pPr lvl="2" algn="ctr">
              <a:lnSpc>
                <a:spcPct val="100000"/>
              </a:lnSpc>
              <a:spcBef>
                <a:spcPts val="0"/>
              </a:spcBef>
              <a:spcAft>
                <a:spcPts val="0"/>
              </a:spcAft>
              <a:buSzPts val="8300"/>
              <a:buNone/>
              <a:defRPr sz="11066"/>
            </a:lvl3pPr>
            <a:lvl4pPr lvl="3" algn="ctr">
              <a:lnSpc>
                <a:spcPct val="100000"/>
              </a:lnSpc>
              <a:spcBef>
                <a:spcPts val="0"/>
              </a:spcBef>
              <a:spcAft>
                <a:spcPts val="0"/>
              </a:spcAft>
              <a:buSzPts val="8300"/>
              <a:buNone/>
              <a:defRPr sz="11066"/>
            </a:lvl4pPr>
            <a:lvl5pPr lvl="4" algn="ctr">
              <a:lnSpc>
                <a:spcPct val="100000"/>
              </a:lnSpc>
              <a:spcBef>
                <a:spcPts val="0"/>
              </a:spcBef>
              <a:spcAft>
                <a:spcPts val="0"/>
              </a:spcAft>
              <a:buSzPts val="8300"/>
              <a:buNone/>
              <a:defRPr sz="11066"/>
            </a:lvl5pPr>
            <a:lvl6pPr lvl="5" algn="ctr">
              <a:lnSpc>
                <a:spcPct val="100000"/>
              </a:lnSpc>
              <a:spcBef>
                <a:spcPts val="0"/>
              </a:spcBef>
              <a:spcAft>
                <a:spcPts val="0"/>
              </a:spcAft>
              <a:buSzPts val="8300"/>
              <a:buNone/>
              <a:defRPr sz="11066"/>
            </a:lvl6pPr>
            <a:lvl7pPr lvl="6" algn="ctr">
              <a:lnSpc>
                <a:spcPct val="100000"/>
              </a:lnSpc>
              <a:spcBef>
                <a:spcPts val="0"/>
              </a:spcBef>
              <a:spcAft>
                <a:spcPts val="0"/>
              </a:spcAft>
              <a:buSzPts val="8300"/>
              <a:buNone/>
              <a:defRPr sz="11066"/>
            </a:lvl7pPr>
            <a:lvl8pPr lvl="7" algn="ctr">
              <a:lnSpc>
                <a:spcPct val="100000"/>
              </a:lnSpc>
              <a:spcBef>
                <a:spcPts val="0"/>
              </a:spcBef>
              <a:spcAft>
                <a:spcPts val="0"/>
              </a:spcAft>
              <a:buSzPts val="8300"/>
              <a:buNone/>
              <a:defRPr sz="11066"/>
            </a:lvl8pPr>
            <a:lvl9pPr lvl="8" algn="ctr">
              <a:lnSpc>
                <a:spcPct val="100000"/>
              </a:lnSpc>
              <a:spcBef>
                <a:spcPts val="0"/>
              </a:spcBef>
              <a:spcAft>
                <a:spcPts val="0"/>
              </a:spcAft>
              <a:buSzPts val="8300"/>
              <a:buNone/>
              <a:defRPr sz="11066"/>
            </a:lvl9pPr>
          </a:lstStyle>
          <a:p>
            <a:endParaRPr/>
          </a:p>
        </p:txBody>
      </p:sp>
      <p:sp>
        <p:nvSpPr>
          <p:cNvPr id="16" name="Google Shape;16;p19"/>
          <p:cNvSpPr txBox="1">
            <a:spLocks noGrp="1"/>
          </p:cNvSpPr>
          <p:nvPr>
            <p:ph type="subTitle" idx="1"/>
          </p:nvPr>
        </p:nvSpPr>
        <p:spPr>
          <a:xfrm>
            <a:off x="4127400" y="3509317"/>
            <a:ext cx="3937200" cy="134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2267"/>
            </a:lvl1pPr>
            <a:lvl2pPr lvl="1" algn="ctr">
              <a:lnSpc>
                <a:spcPct val="100000"/>
              </a:lnSpc>
              <a:spcBef>
                <a:spcPts val="0"/>
              </a:spcBef>
              <a:spcAft>
                <a:spcPts val="0"/>
              </a:spcAft>
              <a:buSzPts val="1700"/>
              <a:buNone/>
              <a:defRPr sz="2267"/>
            </a:lvl2pPr>
            <a:lvl3pPr lvl="2" algn="ctr">
              <a:lnSpc>
                <a:spcPct val="100000"/>
              </a:lnSpc>
              <a:spcBef>
                <a:spcPts val="0"/>
              </a:spcBef>
              <a:spcAft>
                <a:spcPts val="0"/>
              </a:spcAft>
              <a:buSzPts val="1700"/>
              <a:buNone/>
              <a:defRPr sz="2267"/>
            </a:lvl3pPr>
            <a:lvl4pPr lvl="3" algn="ctr">
              <a:lnSpc>
                <a:spcPct val="100000"/>
              </a:lnSpc>
              <a:spcBef>
                <a:spcPts val="0"/>
              </a:spcBef>
              <a:spcAft>
                <a:spcPts val="0"/>
              </a:spcAft>
              <a:buSzPts val="1700"/>
              <a:buNone/>
              <a:defRPr sz="2267"/>
            </a:lvl4pPr>
            <a:lvl5pPr lvl="4" algn="ctr">
              <a:lnSpc>
                <a:spcPct val="100000"/>
              </a:lnSpc>
              <a:spcBef>
                <a:spcPts val="0"/>
              </a:spcBef>
              <a:spcAft>
                <a:spcPts val="0"/>
              </a:spcAft>
              <a:buSzPts val="1700"/>
              <a:buNone/>
              <a:defRPr sz="2267"/>
            </a:lvl5pPr>
            <a:lvl6pPr lvl="5" algn="ctr">
              <a:lnSpc>
                <a:spcPct val="100000"/>
              </a:lnSpc>
              <a:spcBef>
                <a:spcPts val="0"/>
              </a:spcBef>
              <a:spcAft>
                <a:spcPts val="0"/>
              </a:spcAft>
              <a:buSzPts val="1700"/>
              <a:buNone/>
              <a:defRPr sz="2267"/>
            </a:lvl6pPr>
            <a:lvl7pPr lvl="6" algn="ctr">
              <a:lnSpc>
                <a:spcPct val="100000"/>
              </a:lnSpc>
              <a:spcBef>
                <a:spcPts val="0"/>
              </a:spcBef>
              <a:spcAft>
                <a:spcPts val="0"/>
              </a:spcAft>
              <a:buSzPts val="1700"/>
              <a:buNone/>
              <a:defRPr sz="2267"/>
            </a:lvl7pPr>
            <a:lvl8pPr lvl="7" algn="ctr">
              <a:lnSpc>
                <a:spcPct val="100000"/>
              </a:lnSpc>
              <a:spcBef>
                <a:spcPts val="0"/>
              </a:spcBef>
              <a:spcAft>
                <a:spcPts val="0"/>
              </a:spcAft>
              <a:buSzPts val="1700"/>
              <a:buNone/>
              <a:defRPr sz="2267"/>
            </a:lvl8pPr>
            <a:lvl9pPr lvl="8" algn="ctr">
              <a:lnSpc>
                <a:spcPct val="100000"/>
              </a:lnSpc>
              <a:spcBef>
                <a:spcPts val="0"/>
              </a:spcBef>
              <a:spcAft>
                <a:spcPts val="0"/>
              </a:spcAft>
              <a:buSzPts val="1700"/>
              <a:buNone/>
              <a:defRPr sz="2267"/>
            </a:lvl9pPr>
          </a:lstStyle>
          <a:p>
            <a:endParaRPr/>
          </a:p>
        </p:txBody>
      </p:sp>
    </p:spTree>
    <p:extLst>
      <p:ext uri="{BB962C8B-B14F-4D97-AF65-F5344CB8AC3E}">
        <p14:creationId xmlns:p14="http://schemas.microsoft.com/office/powerpoint/2010/main" val="214457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Arial"/>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Font typeface="Arial"/>
              <a:buChar char="●"/>
              <a:defRPr sz="1867"/>
            </a:lvl1pPr>
            <a:lvl2pPr marL="1219170" lvl="1" indent="-406390" algn="l">
              <a:lnSpc>
                <a:spcPct val="115000"/>
              </a:lnSpc>
              <a:spcBef>
                <a:spcPts val="2133"/>
              </a:spcBef>
              <a:spcAft>
                <a:spcPts val="0"/>
              </a:spcAft>
              <a:buSzPts val="1200"/>
              <a:buFont typeface="Arial"/>
              <a:buChar char="○"/>
              <a:defRPr sz="1600"/>
            </a:lvl2pPr>
            <a:lvl3pPr marL="1828754" lvl="2" indent="-406390" algn="l">
              <a:lnSpc>
                <a:spcPct val="115000"/>
              </a:lnSpc>
              <a:spcBef>
                <a:spcPts val="2133"/>
              </a:spcBef>
              <a:spcAft>
                <a:spcPts val="0"/>
              </a:spcAft>
              <a:buSzPts val="1200"/>
              <a:buFont typeface="Arial"/>
              <a:buChar char="■"/>
              <a:defRPr sz="1600"/>
            </a:lvl3pPr>
            <a:lvl4pPr marL="2438339" lvl="3" indent="-406390" algn="l">
              <a:lnSpc>
                <a:spcPct val="115000"/>
              </a:lnSpc>
              <a:spcBef>
                <a:spcPts val="2133"/>
              </a:spcBef>
              <a:spcAft>
                <a:spcPts val="0"/>
              </a:spcAft>
              <a:buSzPts val="1200"/>
              <a:buFont typeface="Arial"/>
              <a:buChar char="●"/>
              <a:defRPr sz="1600"/>
            </a:lvl4pPr>
            <a:lvl5pPr marL="3047924" lvl="4" indent="-406390" algn="l">
              <a:lnSpc>
                <a:spcPct val="115000"/>
              </a:lnSpc>
              <a:spcBef>
                <a:spcPts val="2133"/>
              </a:spcBef>
              <a:spcAft>
                <a:spcPts val="0"/>
              </a:spcAft>
              <a:buSzPts val="1200"/>
              <a:buFont typeface="Arial"/>
              <a:buChar char="○"/>
              <a:defRPr sz="1600"/>
            </a:lvl5pPr>
            <a:lvl6pPr marL="3657509" lvl="5" indent="-406390" algn="l">
              <a:lnSpc>
                <a:spcPct val="115000"/>
              </a:lnSpc>
              <a:spcBef>
                <a:spcPts val="2133"/>
              </a:spcBef>
              <a:spcAft>
                <a:spcPts val="0"/>
              </a:spcAft>
              <a:buSzPts val="1200"/>
              <a:buFont typeface="Arial"/>
              <a:buChar char="■"/>
              <a:defRPr sz="1600"/>
            </a:lvl6pPr>
            <a:lvl7pPr marL="4267093" lvl="6" indent="-406390" algn="l">
              <a:lnSpc>
                <a:spcPct val="115000"/>
              </a:lnSpc>
              <a:spcBef>
                <a:spcPts val="2133"/>
              </a:spcBef>
              <a:spcAft>
                <a:spcPts val="0"/>
              </a:spcAft>
              <a:buSzPts val="1200"/>
              <a:buFont typeface="Arial"/>
              <a:buChar char="●"/>
              <a:defRPr sz="1600"/>
            </a:lvl7pPr>
            <a:lvl8pPr marL="4876678" lvl="7" indent="-406390" algn="l">
              <a:lnSpc>
                <a:spcPct val="115000"/>
              </a:lnSpc>
              <a:spcBef>
                <a:spcPts val="2133"/>
              </a:spcBef>
              <a:spcAft>
                <a:spcPts val="0"/>
              </a:spcAft>
              <a:buSzPts val="1200"/>
              <a:buFont typeface="Arial"/>
              <a:buChar char="○"/>
              <a:defRPr sz="1600"/>
            </a:lvl8pPr>
            <a:lvl9pPr marL="5486263" lvl="8" indent="-406390" algn="l">
              <a:lnSpc>
                <a:spcPct val="115000"/>
              </a:lnSpc>
              <a:spcBef>
                <a:spcPts val="2133"/>
              </a:spcBef>
              <a:spcAft>
                <a:spcPts val="2133"/>
              </a:spcAft>
              <a:buSzPts val="1200"/>
              <a:buFont typeface="Arial"/>
              <a:buChar char="■"/>
              <a:defRPr sz="1600"/>
            </a:lvl9pPr>
          </a:lstStyle>
          <a:p>
            <a:endParaRPr/>
          </a:p>
        </p:txBody>
      </p:sp>
      <p:sp>
        <p:nvSpPr>
          <p:cNvPr id="20" name="Google Shape;20;p4"/>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Font typeface="Arial"/>
              <a:buChar char="●"/>
              <a:defRPr sz="1867"/>
            </a:lvl1pPr>
            <a:lvl2pPr marL="1219170" lvl="1" indent="-406390" algn="l">
              <a:lnSpc>
                <a:spcPct val="115000"/>
              </a:lnSpc>
              <a:spcBef>
                <a:spcPts val="2133"/>
              </a:spcBef>
              <a:spcAft>
                <a:spcPts val="0"/>
              </a:spcAft>
              <a:buSzPts val="1200"/>
              <a:buFont typeface="Arial"/>
              <a:buChar char="○"/>
              <a:defRPr sz="1600"/>
            </a:lvl2pPr>
            <a:lvl3pPr marL="1828754" lvl="2" indent="-406390" algn="l">
              <a:lnSpc>
                <a:spcPct val="115000"/>
              </a:lnSpc>
              <a:spcBef>
                <a:spcPts val="2133"/>
              </a:spcBef>
              <a:spcAft>
                <a:spcPts val="0"/>
              </a:spcAft>
              <a:buSzPts val="1200"/>
              <a:buFont typeface="Arial"/>
              <a:buChar char="■"/>
              <a:defRPr sz="1600"/>
            </a:lvl3pPr>
            <a:lvl4pPr marL="2438339" lvl="3" indent="-406390" algn="l">
              <a:lnSpc>
                <a:spcPct val="115000"/>
              </a:lnSpc>
              <a:spcBef>
                <a:spcPts val="2133"/>
              </a:spcBef>
              <a:spcAft>
                <a:spcPts val="0"/>
              </a:spcAft>
              <a:buSzPts val="1200"/>
              <a:buFont typeface="Arial"/>
              <a:buChar char="●"/>
              <a:defRPr sz="1600"/>
            </a:lvl4pPr>
            <a:lvl5pPr marL="3047924" lvl="4" indent="-406390" algn="l">
              <a:lnSpc>
                <a:spcPct val="115000"/>
              </a:lnSpc>
              <a:spcBef>
                <a:spcPts val="2133"/>
              </a:spcBef>
              <a:spcAft>
                <a:spcPts val="0"/>
              </a:spcAft>
              <a:buSzPts val="1200"/>
              <a:buFont typeface="Arial"/>
              <a:buChar char="○"/>
              <a:defRPr sz="1600"/>
            </a:lvl5pPr>
            <a:lvl6pPr marL="3657509" lvl="5" indent="-406390" algn="l">
              <a:lnSpc>
                <a:spcPct val="115000"/>
              </a:lnSpc>
              <a:spcBef>
                <a:spcPts val="2133"/>
              </a:spcBef>
              <a:spcAft>
                <a:spcPts val="0"/>
              </a:spcAft>
              <a:buSzPts val="1200"/>
              <a:buFont typeface="Arial"/>
              <a:buChar char="■"/>
              <a:defRPr sz="1600"/>
            </a:lvl6pPr>
            <a:lvl7pPr marL="4267093" lvl="6" indent="-406390" algn="l">
              <a:lnSpc>
                <a:spcPct val="115000"/>
              </a:lnSpc>
              <a:spcBef>
                <a:spcPts val="2133"/>
              </a:spcBef>
              <a:spcAft>
                <a:spcPts val="0"/>
              </a:spcAft>
              <a:buSzPts val="1200"/>
              <a:buFont typeface="Arial"/>
              <a:buChar char="●"/>
              <a:defRPr sz="1600"/>
            </a:lvl7pPr>
            <a:lvl8pPr marL="4876678" lvl="7" indent="-406390" algn="l">
              <a:lnSpc>
                <a:spcPct val="115000"/>
              </a:lnSpc>
              <a:spcBef>
                <a:spcPts val="2133"/>
              </a:spcBef>
              <a:spcAft>
                <a:spcPts val="0"/>
              </a:spcAft>
              <a:buSzPts val="1200"/>
              <a:buFont typeface="Arial"/>
              <a:buChar char="○"/>
              <a:defRPr sz="1600"/>
            </a:lvl8pPr>
            <a:lvl9pPr marL="5486263" lvl="8" indent="-406390" algn="l">
              <a:lnSpc>
                <a:spcPct val="115000"/>
              </a:lnSpc>
              <a:spcBef>
                <a:spcPts val="2133"/>
              </a:spcBef>
              <a:spcAft>
                <a:spcPts val="2133"/>
              </a:spcAft>
              <a:buSzPts val="1200"/>
              <a:buFont typeface="Arial"/>
              <a:buChar char="■"/>
              <a:defRPr sz="1600"/>
            </a:lvl9pPr>
          </a:lstStyle>
          <a:p>
            <a:endParaRPr/>
          </a:p>
        </p:txBody>
      </p:sp>
      <p:sp>
        <p:nvSpPr>
          <p:cNvPr id="21" name="Google Shape;21;p4"/>
          <p:cNvSpPr txBox="1">
            <a:spLocks noGrp="1"/>
          </p:cNvSpPr>
          <p:nvPr>
            <p:ph type="sldNum" idx="12"/>
          </p:nvPr>
        </p:nvSpPr>
        <p:spPr>
          <a:xfrm>
            <a:off x="11296609" y="6217623"/>
            <a:ext cx="7316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1891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56C4-0ED3-4484-9AF4-97BCF2533E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3F5226-BDE4-416B-B6FE-C3ED4BEEFD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40369-E7AE-4CF5-8913-97F2467DAD85}"/>
              </a:ext>
            </a:extLst>
          </p:cNvPr>
          <p:cNvSpPr>
            <a:spLocks noGrp="1"/>
          </p:cNvSpPr>
          <p:nvPr>
            <p:ph type="dt" sz="half" idx="10"/>
          </p:nvPr>
        </p:nvSpPr>
        <p:spPr/>
        <p:txBody>
          <a:bodyPr/>
          <a:lstStyle/>
          <a:p>
            <a:fld id="{866C54BE-AD1D-4BFC-882F-F647F4CCA695}" type="datetimeFigureOut">
              <a:rPr lang="en-US" smtClean="0"/>
              <a:t>10/2/2023</a:t>
            </a:fld>
            <a:endParaRPr lang="en-US"/>
          </a:p>
        </p:txBody>
      </p:sp>
      <p:sp>
        <p:nvSpPr>
          <p:cNvPr id="5" name="Footer Placeholder 4">
            <a:extLst>
              <a:ext uri="{FF2B5EF4-FFF2-40B4-BE49-F238E27FC236}">
                <a16:creationId xmlns:a16="http://schemas.microsoft.com/office/drawing/2014/main" id="{3F4C0D4C-D2D0-4E8E-986D-EA6C6CEA9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BF95F-9518-4BF3-92F0-9DE885E5C2BA}"/>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107871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70FC-9590-4CF5-AEDA-2D69243627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586B91-72DB-456A-8D77-0A6DCDB362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D80176-FBF7-425C-8324-B2BEAE4387C5}"/>
              </a:ext>
            </a:extLst>
          </p:cNvPr>
          <p:cNvSpPr>
            <a:spLocks noGrp="1"/>
          </p:cNvSpPr>
          <p:nvPr>
            <p:ph type="dt" sz="half" idx="10"/>
          </p:nvPr>
        </p:nvSpPr>
        <p:spPr/>
        <p:txBody>
          <a:bodyPr/>
          <a:lstStyle/>
          <a:p>
            <a:fld id="{866C54BE-AD1D-4BFC-882F-F647F4CCA695}" type="datetimeFigureOut">
              <a:rPr lang="en-US" smtClean="0"/>
              <a:t>10/2/2023</a:t>
            </a:fld>
            <a:endParaRPr lang="en-US"/>
          </a:p>
        </p:txBody>
      </p:sp>
      <p:sp>
        <p:nvSpPr>
          <p:cNvPr id="5" name="Footer Placeholder 4">
            <a:extLst>
              <a:ext uri="{FF2B5EF4-FFF2-40B4-BE49-F238E27FC236}">
                <a16:creationId xmlns:a16="http://schemas.microsoft.com/office/drawing/2014/main" id="{5F458EB7-5B89-4B51-BA90-488C386E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E0D3A-0D74-4DD2-86EE-D7CAED61E21D}"/>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143188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B283-81E4-4224-8583-47C81D19BC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2DAA9D-CA68-4392-B434-D3F78F0E61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3A6D6F-C65B-44C0-B7F3-8BD0A6B8C1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B878C1-D882-4D6B-9AA3-184D072ABBEC}"/>
              </a:ext>
            </a:extLst>
          </p:cNvPr>
          <p:cNvSpPr>
            <a:spLocks noGrp="1"/>
          </p:cNvSpPr>
          <p:nvPr>
            <p:ph type="dt" sz="half" idx="10"/>
          </p:nvPr>
        </p:nvSpPr>
        <p:spPr/>
        <p:txBody>
          <a:bodyPr/>
          <a:lstStyle/>
          <a:p>
            <a:fld id="{866C54BE-AD1D-4BFC-882F-F647F4CCA695}" type="datetimeFigureOut">
              <a:rPr lang="en-US" smtClean="0"/>
              <a:t>10/2/2023</a:t>
            </a:fld>
            <a:endParaRPr lang="en-US"/>
          </a:p>
        </p:txBody>
      </p:sp>
      <p:sp>
        <p:nvSpPr>
          <p:cNvPr id="6" name="Footer Placeholder 5">
            <a:extLst>
              <a:ext uri="{FF2B5EF4-FFF2-40B4-BE49-F238E27FC236}">
                <a16:creationId xmlns:a16="http://schemas.microsoft.com/office/drawing/2014/main" id="{7730858E-8865-488F-89B7-3A3A5C109C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C1666D-E67A-40E2-A4DD-ED2386CB144A}"/>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881360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38F0-CFC7-48C2-8814-5F5CD3C497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395FBE-DBAA-47A5-BB18-6EBC9DE75C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37A4C3-9EDF-49A1-85B5-C654A741EF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12977C-AAE5-4481-81CF-189663760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106C86-8B51-44C0-9646-6689A066DD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DA3D6F-6221-4026-92DD-0892D1A1EE94}"/>
              </a:ext>
            </a:extLst>
          </p:cNvPr>
          <p:cNvSpPr>
            <a:spLocks noGrp="1"/>
          </p:cNvSpPr>
          <p:nvPr>
            <p:ph type="dt" sz="half" idx="10"/>
          </p:nvPr>
        </p:nvSpPr>
        <p:spPr/>
        <p:txBody>
          <a:bodyPr/>
          <a:lstStyle/>
          <a:p>
            <a:fld id="{866C54BE-AD1D-4BFC-882F-F647F4CCA695}" type="datetimeFigureOut">
              <a:rPr lang="en-US" smtClean="0"/>
              <a:t>10/2/2023</a:t>
            </a:fld>
            <a:endParaRPr lang="en-US"/>
          </a:p>
        </p:txBody>
      </p:sp>
      <p:sp>
        <p:nvSpPr>
          <p:cNvPr id="8" name="Footer Placeholder 7">
            <a:extLst>
              <a:ext uri="{FF2B5EF4-FFF2-40B4-BE49-F238E27FC236}">
                <a16:creationId xmlns:a16="http://schemas.microsoft.com/office/drawing/2014/main" id="{A43B97FF-5A4B-4175-9952-8264760CE2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3120F-73CE-4A62-BE76-BA1BF25BAA20}"/>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433006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A543-3C18-434D-BE27-6F4B5ED379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78F5F8-C3F8-44B2-8EEE-DCFFCE27B76D}"/>
              </a:ext>
            </a:extLst>
          </p:cNvPr>
          <p:cNvSpPr>
            <a:spLocks noGrp="1"/>
          </p:cNvSpPr>
          <p:nvPr>
            <p:ph type="dt" sz="half" idx="10"/>
          </p:nvPr>
        </p:nvSpPr>
        <p:spPr/>
        <p:txBody>
          <a:bodyPr/>
          <a:lstStyle/>
          <a:p>
            <a:fld id="{866C54BE-AD1D-4BFC-882F-F647F4CCA695}" type="datetimeFigureOut">
              <a:rPr lang="en-US" smtClean="0"/>
              <a:t>10/2/2023</a:t>
            </a:fld>
            <a:endParaRPr lang="en-US"/>
          </a:p>
        </p:txBody>
      </p:sp>
      <p:sp>
        <p:nvSpPr>
          <p:cNvPr id="4" name="Footer Placeholder 3">
            <a:extLst>
              <a:ext uri="{FF2B5EF4-FFF2-40B4-BE49-F238E27FC236}">
                <a16:creationId xmlns:a16="http://schemas.microsoft.com/office/drawing/2014/main" id="{8D3FA4F9-5176-4D89-AF4F-EA6A131E6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3092CC-089C-4A48-8FE8-1F52ABA1E8BD}"/>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150314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FAF7B7-44C4-4AE3-9CB3-C61D5F70326D}"/>
              </a:ext>
            </a:extLst>
          </p:cNvPr>
          <p:cNvSpPr>
            <a:spLocks noGrp="1"/>
          </p:cNvSpPr>
          <p:nvPr>
            <p:ph type="dt" sz="half" idx="10"/>
          </p:nvPr>
        </p:nvSpPr>
        <p:spPr/>
        <p:txBody>
          <a:bodyPr/>
          <a:lstStyle/>
          <a:p>
            <a:fld id="{866C54BE-AD1D-4BFC-882F-F647F4CCA695}" type="datetimeFigureOut">
              <a:rPr lang="en-US" smtClean="0"/>
              <a:t>10/2/2023</a:t>
            </a:fld>
            <a:endParaRPr lang="en-US"/>
          </a:p>
        </p:txBody>
      </p:sp>
      <p:sp>
        <p:nvSpPr>
          <p:cNvPr id="3" name="Footer Placeholder 2">
            <a:extLst>
              <a:ext uri="{FF2B5EF4-FFF2-40B4-BE49-F238E27FC236}">
                <a16:creationId xmlns:a16="http://schemas.microsoft.com/office/drawing/2014/main" id="{8637236D-7EF9-42AC-94AA-0C74930ADA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286C5E-12A4-4A76-9672-BEBC027B4CEB}"/>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38689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41AE-D6B1-4F37-AC90-0558D9118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074AA4-9428-4423-8EA5-C9CB1AEE1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934092-8C0F-47F0-9DBA-6242BD67E0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99ED4-26FB-4573-B350-D955174A16AE}"/>
              </a:ext>
            </a:extLst>
          </p:cNvPr>
          <p:cNvSpPr>
            <a:spLocks noGrp="1"/>
          </p:cNvSpPr>
          <p:nvPr>
            <p:ph type="dt" sz="half" idx="10"/>
          </p:nvPr>
        </p:nvSpPr>
        <p:spPr/>
        <p:txBody>
          <a:bodyPr/>
          <a:lstStyle/>
          <a:p>
            <a:fld id="{866C54BE-AD1D-4BFC-882F-F647F4CCA695}" type="datetimeFigureOut">
              <a:rPr lang="en-US" smtClean="0"/>
              <a:t>10/2/2023</a:t>
            </a:fld>
            <a:endParaRPr lang="en-US"/>
          </a:p>
        </p:txBody>
      </p:sp>
      <p:sp>
        <p:nvSpPr>
          <p:cNvPr id="6" name="Footer Placeholder 5">
            <a:extLst>
              <a:ext uri="{FF2B5EF4-FFF2-40B4-BE49-F238E27FC236}">
                <a16:creationId xmlns:a16="http://schemas.microsoft.com/office/drawing/2014/main" id="{5D64D985-3BBB-4CBC-955C-EE7B61C25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B97EB-7974-471F-ACAB-854DCD0E110C}"/>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852295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4D6A-5EE2-4D8D-8DBC-F4DD20D61B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976B1-AA25-4190-9CCF-616D27B06E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54C355-8442-4EC6-8E25-F4F0E77C1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DAD80-5079-4920-AF3E-8A1E0670D7F3}"/>
              </a:ext>
            </a:extLst>
          </p:cNvPr>
          <p:cNvSpPr>
            <a:spLocks noGrp="1"/>
          </p:cNvSpPr>
          <p:nvPr>
            <p:ph type="dt" sz="half" idx="10"/>
          </p:nvPr>
        </p:nvSpPr>
        <p:spPr/>
        <p:txBody>
          <a:bodyPr/>
          <a:lstStyle/>
          <a:p>
            <a:fld id="{866C54BE-AD1D-4BFC-882F-F647F4CCA695}" type="datetimeFigureOut">
              <a:rPr lang="en-US" smtClean="0"/>
              <a:t>10/2/2023</a:t>
            </a:fld>
            <a:endParaRPr lang="en-US"/>
          </a:p>
        </p:txBody>
      </p:sp>
      <p:sp>
        <p:nvSpPr>
          <p:cNvPr id="6" name="Footer Placeholder 5">
            <a:extLst>
              <a:ext uri="{FF2B5EF4-FFF2-40B4-BE49-F238E27FC236}">
                <a16:creationId xmlns:a16="http://schemas.microsoft.com/office/drawing/2014/main" id="{774E330B-0C2F-4932-9527-58D5086AD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87EFBB-4952-49A8-AD78-343080D3FAA8}"/>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47329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A4889-CF8A-4B92-B99B-6B60203549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8BF400-13CF-431C-B207-EF60E93E9E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98D1E-C6B3-4656-8097-46FFE1879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C54BE-AD1D-4BFC-882F-F647F4CCA695}" type="datetimeFigureOut">
              <a:rPr lang="en-US" smtClean="0"/>
              <a:t>10/2/2023</a:t>
            </a:fld>
            <a:endParaRPr lang="en-US"/>
          </a:p>
        </p:txBody>
      </p:sp>
      <p:sp>
        <p:nvSpPr>
          <p:cNvPr id="5" name="Footer Placeholder 4">
            <a:extLst>
              <a:ext uri="{FF2B5EF4-FFF2-40B4-BE49-F238E27FC236}">
                <a16:creationId xmlns:a16="http://schemas.microsoft.com/office/drawing/2014/main" id="{365B778A-FC05-4BBC-B5B5-9703B2F870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C4C203-5436-43C1-851F-E576A9FC0D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CAF009-CD1D-4654-99A9-A0E3F5AB8C98}" type="slidenum">
              <a:rPr lang="en-US" smtClean="0"/>
              <a:t>‹#›</a:t>
            </a:fld>
            <a:endParaRPr lang="en-US"/>
          </a:p>
        </p:txBody>
      </p:sp>
    </p:spTree>
    <p:extLst>
      <p:ext uri="{BB962C8B-B14F-4D97-AF65-F5344CB8AC3E}">
        <p14:creationId xmlns:p14="http://schemas.microsoft.com/office/powerpoint/2010/main" val="313897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ww.youtube.com/watch?v=U4UKwd0KExc"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eNMTJTnrTQQ"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Research Method</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847957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p:nvPr/>
        </p:nvSpPr>
        <p:spPr>
          <a:xfrm>
            <a:off x="6672800" y="2022067"/>
            <a:ext cx="5103600" cy="3477600"/>
          </a:xfrm>
          <a:prstGeom prst="rect">
            <a:avLst/>
          </a:prstGeom>
          <a:noFill/>
          <a:ln>
            <a:noFill/>
          </a:ln>
        </p:spPr>
        <p:txBody>
          <a:bodyPr spcFirstLastPara="1" wrap="square" lIns="121900" tIns="60933" rIns="121900" bIns="60933" anchor="t" anchorCtr="0">
            <a:noAutofit/>
          </a:bodyPr>
          <a:lstStyle/>
          <a:p>
            <a:pPr>
              <a:lnSpc>
                <a:spcPct val="120000"/>
              </a:lnSpc>
              <a:spcBef>
                <a:spcPts val="800"/>
              </a:spcBef>
              <a:buClr>
                <a:schemeClr val="dk1"/>
              </a:buClr>
              <a:buSzPts val="1900"/>
            </a:pPr>
            <a:r>
              <a:rPr lang="en-US" sz="2533" b="1">
                <a:solidFill>
                  <a:schemeClr val="dk1"/>
                </a:solidFill>
              </a:rPr>
              <a:t>What do you think about this interview? </a:t>
            </a:r>
            <a:endParaRPr sz="2533" b="1">
              <a:solidFill>
                <a:schemeClr val="dk1"/>
              </a:solidFill>
            </a:endParaRPr>
          </a:p>
          <a:p>
            <a:pPr>
              <a:lnSpc>
                <a:spcPct val="120000"/>
              </a:lnSpc>
              <a:spcBef>
                <a:spcPts val="800"/>
              </a:spcBef>
              <a:buClr>
                <a:schemeClr val="dk1"/>
              </a:buClr>
              <a:buSzPts val="1900"/>
            </a:pPr>
            <a:endParaRPr sz="2533" b="1">
              <a:solidFill>
                <a:schemeClr val="dk1"/>
              </a:solidFill>
            </a:endParaRPr>
          </a:p>
          <a:p>
            <a:pPr>
              <a:lnSpc>
                <a:spcPct val="120000"/>
              </a:lnSpc>
              <a:spcBef>
                <a:spcPts val="800"/>
              </a:spcBef>
              <a:buClr>
                <a:schemeClr val="dk1"/>
              </a:buClr>
              <a:buSzPts val="1900"/>
            </a:pPr>
            <a:r>
              <a:rPr lang="en-US" sz="2533" b="1">
                <a:solidFill>
                  <a:schemeClr val="dk1"/>
                </a:solidFill>
              </a:rPr>
              <a:t>What did you like? </a:t>
            </a:r>
            <a:endParaRPr sz="2533" b="1">
              <a:solidFill>
                <a:schemeClr val="dk1"/>
              </a:solidFill>
            </a:endParaRPr>
          </a:p>
          <a:p>
            <a:pPr>
              <a:lnSpc>
                <a:spcPct val="120000"/>
              </a:lnSpc>
              <a:spcBef>
                <a:spcPts val="800"/>
              </a:spcBef>
              <a:buClr>
                <a:schemeClr val="dk1"/>
              </a:buClr>
              <a:buSzPts val="1900"/>
            </a:pPr>
            <a:endParaRPr sz="2533" b="1">
              <a:solidFill>
                <a:schemeClr val="dk1"/>
              </a:solidFill>
            </a:endParaRPr>
          </a:p>
          <a:p>
            <a:pPr>
              <a:lnSpc>
                <a:spcPct val="120000"/>
              </a:lnSpc>
              <a:spcBef>
                <a:spcPts val="800"/>
              </a:spcBef>
              <a:buClr>
                <a:schemeClr val="dk1"/>
              </a:buClr>
              <a:buSzPts val="1900"/>
            </a:pPr>
            <a:r>
              <a:rPr lang="en-US" sz="2533" b="1">
                <a:solidFill>
                  <a:schemeClr val="dk1"/>
                </a:solidFill>
              </a:rPr>
              <a:t>What could be better? </a:t>
            </a:r>
            <a:endParaRPr sz="2533" b="1">
              <a:solidFill>
                <a:schemeClr val="dk1"/>
              </a:solidFill>
            </a:endParaRPr>
          </a:p>
          <a:p>
            <a:pPr>
              <a:lnSpc>
                <a:spcPct val="120000"/>
              </a:lnSpc>
              <a:spcBef>
                <a:spcPts val="800"/>
              </a:spcBef>
              <a:buClr>
                <a:srgbClr val="000000"/>
              </a:buClr>
              <a:buSzPts val="1200"/>
            </a:pPr>
            <a:endParaRPr sz="2000" b="1">
              <a:latin typeface="Calibri"/>
              <a:ea typeface="Calibri"/>
              <a:cs typeface="Calibri"/>
              <a:sym typeface="Calibri"/>
            </a:endParaRPr>
          </a:p>
        </p:txBody>
      </p:sp>
      <p:sp>
        <p:nvSpPr>
          <p:cNvPr id="256" name="Google Shape;256;p35"/>
          <p:cNvSpPr txBox="1"/>
          <p:nvPr/>
        </p:nvSpPr>
        <p:spPr>
          <a:xfrm>
            <a:off x="415600" y="593367"/>
            <a:ext cx="11360800" cy="763600"/>
          </a:xfrm>
          <a:prstGeom prst="rect">
            <a:avLst/>
          </a:prstGeom>
          <a:noFill/>
          <a:ln>
            <a:noFill/>
          </a:ln>
        </p:spPr>
        <p:txBody>
          <a:bodyPr spcFirstLastPara="1" wrap="square" lIns="121900" tIns="60933" rIns="121900" bIns="60933" anchor="ctr" anchorCtr="0">
            <a:noAutofit/>
          </a:bodyPr>
          <a:lstStyle/>
          <a:p>
            <a:r>
              <a:rPr lang="en-US" sz="3467" b="1">
                <a:solidFill>
                  <a:srgbClr val="595959"/>
                </a:solidFill>
                <a:latin typeface="Calibri"/>
                <a:ea typeface="Calibri"/>
                <a:cs typeface="Calibri"/>
                <a:sym typeface="Calibri"/>
              </a:rPr>
              <a:t>Let’s look at an interview</a:t>
            </a:r>
            <a:endParaRPr sz="3467" b="1">
              <a:solidFill>
                <a:srgbClr val="595959"/>
              </a:solidFill>
              <a:latin typeface="Calibri"/>
              <a:ea typeface="Calibri"/>
              <a:cs typeface="Calibri"/>
              <a:sym typeface="Calibri"/>
            </a:endParaRPr>
          </a:p>
          <a:p>
            <a:r>
              <a:rPr lang="en-US" sz="1333">
                <a:solidFill>
                  <a:schemeClr val="dk2"/>
                </a:solidFill>
                <a:latin typeface="Calibri"/>
                <a:ea typeface="Calibri"/>
                <a:cs typeface="Calibri"/>
                <a:sym typeface="Calibri"/>
              </a:rPr>
              <a:t> </a:t>
            </a:r>
            <a:endParaRPr sz="3467" b="1">
              <a:solidFill>
                <a:srgbClr val="595959"/>
              </a:solidFill>
              <a:latin typeface="Calibri"/>
              <a:ea typeface="Calibri"/>
              <a:cs typeface="Calibri"/>
              <a:sym typeface="Calibri"/>
            </a:endParaRPr>
          </a:p>
          <a:p>
            <a:endParaRPr sz="1333" b="1">
              <a:solidFill>
                <a:srgbClr val="595959"/>
              </a:solidFill>
              <a:latin typeface="Calibri"/>
              <a:ea typeface="Calibri"/>
              <a:cs typeface="Calibri"/>
              <a:sym typeface="Calibri"/>
            </a:endParaRPr>
          </a:p>
        </p:txBody>
      </p:sp>
      <p:pic>
        <p:nvPicPr>
          <p:cNvPr id="257" name="Google Shape;257;p35" descr="Can you spot at least 10 mistakes made by this interviewer?  Then watch her do the same interview again, correctly, in the next video and notice she gets different (and much more useful) answers.  https://www.youtube.com/watch?v=eNMTJTnrTQQ&amp;t=400s&#10;Learn more about interviewing skills https://www.qualitativemind.com/new-to-qmr/&#10;See the transcript of the interview https://www.qualitativemind.com/eliciting-skills-for-interviews-and-groups/&#10;&#10;Interview from I-TECH www.go2tech.org - an amazing organisation that trains healthcare workers for resource poor countries." title="Demo qualitative interview with mistakes">
            <a:hlinkClick r:id="rId3"/>
          </p:cNvPr>
          <p:cNvPicPr preferRelativeResize="0"/>
          <p:nvPr/>
        </p:nvPicPr>
        <p:blipFill>
          <a:blip r:embed="rId4">
            <a:alphaModFix/>
          </a:blip>
          <a:stretch>
            <a:fillRect/>
          </a:stretch>
        </p:blipFill>
        <p:spPr>
          <a:xfrm>
            <a:off x="415600" y="2022067"/>
            <a:ext cx="6002433" cy="3376361"/>
          </a:xfrm>
          <a:prstGeom prst="rect">
            <a:avLst/>
          </a:prstGeom>
          <a:noFill/>
          <a:ln w="19050" cap="flat" cmpd="sng">
            <a:solidFill>
              <a:schemeClr val="dk2"/>
            </a:solidFill>
            <a:prstDash val="solid"/>
            <a:round/>
            <a:headEnd type="none" w="sm" len="sm"/>
            <a:tailEnd type="none" w="sm" len="sm"/>
          </a:ln>
        </p:spPr>
      </p:pic>
      <p:sp>
        <p:nvSpPr>
          <p:cNvPr id="6" name="TextBox 5">
            <a:extLst>
              <a:ext uri="{FF2B5EF4-FFF2-40B4-BE49-F238E27FC236}">
                <a16:creationId xmlns:a16="http://schemas.microsoft.com/office/drawing/2014/main" id="{71E8385A-9D5D-4E6A-93F9-7FD0DB2BF651}"/>
              </a:ext>
            </a:extLst>
          </p:cNvPr>
          <p:cNvSpPr txBox="1"/>
          <p:nvPr/>
        </p:nvSpPr>
        <p:spPr>
          <a:xfrm>
            <a:off x="415600" y="6079967"/>
            <a:ext cx="6098874" cy="369332"/>
          </a:xfrm>
          <a:prstGeom prst="rect">
            <a:avLst/>
          </a:prstGeom>
          <a:noFill/>
        </p:spPr>
        <p:txBody>
          <a:bodyPr wrap="square">
            <a:spAutoFit/>
          </a:bodyPr>
          <a:lstStyle/>
          <a:p>
            <a:r>
              <a:rPr lang="en-US" dirty="0">
                <a:hlinkClick r:id="rId3"/>
              </a:rPr>
              <a:t>http://www.youtube.com/watch?v=U4UKwd0KExc</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8"/>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Google Shape;322;p44">
            <a:extLst>
              <a:ext uri="{FF2B5EF4-FFF2-40B4-BE49-F238E27FC236}">
                <a16:creationId xmlns:a16="http://schemas.microsoft.com/office/drawing/2014/main" id="{38AF0EC0-F554-40FA-896C-7063EEAB34D1}"/>
              </a:ext>
            </a:extLst>
          </p:cNvPr>
          <p:cNvPicPr preferRelativeResize="0"/>
          <p:nvPr/>
        </p:nvPicPr>
        <p:blipFill rotWithShape="1">
          <a:blip r:embed="rId3"/>
          <a:srcRect t="8303" b="7443"/>
          <a:stretch/>
        </p:blipFill>
        <p:spPr>
          <a:xfrm>
            <a:off x="8555880" y="4546121"/>
            <a:ext cx="3634596" cy="2311879"/>
          </a:xfrm>
          <a:prstGeom prst="rect">
            <a:avLst/>
          </a:prstGeom>
          <a:noFill/>
        </p:spPr>
      </p:pic>
      <p:pic>
        <p:nvPicPr>
          <p:cNvPr id="1028" name="Picture 4" descr="Thanksgiving Break Gif - IceGif">
            <a:extLst>
              <a:ext uri="{FF2B5EF4-FFF2-40B4-BE49-F238E27FC236}">
                <a16:creationId xmlns:a16="http://schemas.microsoft.com/office/drawing/2014/main" id="{AF33E805-DBA3-473A-9945-285969B1531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5727" y="1173191"/>
            <a:ext cx="8411523" cy="48307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5"/>
          <p:cNvSpPr txBox="1">
            <a:spLocks noGrp="1"/>
          </p:cNvSpPr>
          <p:nvPr>
            <p:ph type="title"/>
          </p:nvPr>
        </p:nvSpPr>
        <p:spPr>
          <a:xfrm>
            <a:off x="415600" y="593367"/>
            <a:ext cx="11360800" cy="763500"/>
          </a:xfrm>
          <a:prstGeom prst="rect">
            <a:avLst/>
          </a:prstGeom>
          <a:noFill/>
          <a:ln>
            <a:noFill/>
          </a:ln>
        </p:spPr>
        <p:txBody>
          <a:bodyPr spcFirstLastPara="1" vert="horz" wrap="square" lIns="121900" tIns="121900" rIns="121900" bIns="121900" rtlCol="0" anchor="t" anchorCtr="0">
            <a:noAutofit/>
          </a:bodyPr>
          <a:lstStyle/>
          <a:p>
            <a:r>
              <a:rPr lang="en-US" sz="3467" b="1" dirty="0">
                <a:solidFill>
                  <a:srgbClr val="595959"/>
                </a:solidFill>
                <a:latin typeface="Calibri"/>
                <a:ea typeface="Calibri"/>
                <a:cs typeface="Calibri"/>
                <a:sym typeface="Calibri"/>
              </a:rPr>
              <a:t>Interview Stages | Preparation </a:t>
            </a:r>
            <a:endParaRPr sz="3200" b="1" dirty="0">
              <a:latin typeface="Arial"/>
              <a:ea typeface="Arial"/>
              <a:cs typeface="Arial"/>
              <a:sym typeface="Arial"/>
            </a:endParaRPr>
          </a:p>
        </p:txBody>
      </p:sp>
      <p:sp>
        <p:nvSpPr>
          <p:cNvPr id="328" name="Google Shape;328;p45"/>
          <p:cNvSpPr txBox="1">
            <a:spLocks noGrp="1"/>
          </p:cNvSpPr>
          <p:nvPr>
            <p:ph type="body" idx="1"/>
          </p:nvPr>
        </p:nvSpPr>
        <p:spPr>
          <a:xfrm>
            <a:off x="415600" y="1700867"/>
            <a:ext cx="7022400" cy="4390800"/>
          </a:xfrm>
          <a:prstGeom prst="rect">
            <a:avLst/>
          </a:prstGeom>
          <a:noFill/>
          <a:ln>
            <a:noFill/>
          </a:ln>
        </p:spPr>
        <p:txBody>
          <a:bodyPr spcFirstLastPara="1" vert="horz" wrap="square" lIns="121900" tIns="121900" rIns="121900" bIns="121900" rtlCol="0" anchor="t" anchorCtr="0">
            <a:noAutofit/>
          </a:bodyPr>
          <a:lstStyle/>
          <a:p>
            <a:pPr marL="186262" indent="0">
              <a:buNone/>
            </a:pPr>
            <a:r>
              <a:rPr lang="en-US" b="1">
                <a:solidFill>
                  <a:schemeClr val="dk1"/>
                </a:solidFill>
                <a:latin typeface="Calibri"/>
                <a:ea typeface="Calibri"/>
                <a:cs typeface="Calibri"/>
                <a:sym typeface="Calibri"/>
              </a:rPr>
              <a:t>1. </a:t>
            </a:r>
            <a:r>
              <a:rPr lang="en-US" b="1">
                <a:solidFill>
                  <a:schemeClr val="dk1"/>
                </a:solidFill>
                <a:highlight>
                  <a:srgbClr val="FFFF00"/>
                </a:highlight>
                <a:latin typeface="Calibri"/>
                <a:ea typeface="Calibri"/>
                <a:cs typeface="Calibri"/>
                <a:sym typeface="Calibri"/>
              </a:rPr>
              <a:t>Research </a:t>
            </a:r>
            <a:r>
              <a:rPr lang="en-US" b="1">
                <a:solidFill>
                  <a:schemeClr val="dk1"/>
                </a:solidFill>
                <a:latin typeface="Calibri"/>
                <a:ea typeface="Calibri"/>
                <a:cs typeface="Calibri"/>
                <a:sym typeface="Calibri"/>
              </a:rPr>
              <a:t>your study participant</a:t>
            </a:r>
            <a:endParaRPr sz="1600" b="1">
              <a:solidFill>
                <a:schemeClr val="dk1"/>
              </a:solidFill>
              <a:latin typeface="Calibri"/>
              <a:ea typeface="Calibri"/>
              <a:cs typeface="Calibri"/>
              <a:sym typeface="Calibri"/>
            </a:endParaRPr>
          </a:p>
          <a:p>
            <a:pPr marL="186262" indent="0">
              <a:buNone/>
            </a:pPr>
            <a:r>
              <a:rPr lang="en-US" sz="1600">
                <a:solidFill>
                  <a:schemeClr val="dk1"/>
                </a:solidFill>
                <a:latin typeface="Calibri"/>
                <a:ea typeface="Calibri"/>
                <a:cs typeface="Calibri"/>
                <a:sym typeface="Calibri"/>
              </a:rPr>
              <a:t>You have to come in with lots of knowledge about the person and the topic.</a:t>
            </a:r>
            <a:endParaRPr sz="1600">
              <a:solidFill>
                <a:schemeClr val="dk1"/>
              </a:solidFill>
              <a:latin typeface="Calibri"/>
              <a:ea typeface="Calibri"/>
              <a:cs typeface="Calibri"/>
              <a:sym typeface="Calibri"/>
            </a:endParaRPr>
          </a:p>
          <a:p>
            <a:pPr marL="186262" indent="0">
              <a:buNone/>
            </a:pPr>
            <a:endParaRPr sz="667">
              <a:solidFill>
                <a:schemeClr val="dk1"/>
              </a:solidFill>
              <a:latin typeface="Calibri"/>
              <a:ea typeface="Calibri"/>
              <a:cs typeface="Calibri"/>
              <a:sym typeface="Calibri"/>
            </a:endParaRPr>
          </a:p>
          <a:p>
            <a:pPr marL="186262" indent="0">
              <a:buNone/>
            </a:pPr>
            <a:r>
              <a:rPr lang="en-US" b="1">
                <a:solidFill>
                  <a:schemeClr val="dk1"/>
                </a:solidFill>
                <a:latin typeface="Calibri"/>
                <a:ea typeface="Calibri"/>
                <a:cs typeface="Calibri"/>
                <a:sym typeface="Calibri"/>
              </a:rPr>
              <a:t>2. Prepare a set of </a:t>
            </a:r>
            <a:r>
              <a:rPr lang="en-US" b="1">
                <a:solidFill>
                  <a:schemeClr val="dk1"/>
                </a:solidFill>
                <a:highlight>
                  <a:srgbClr val="FFFF00"/>
                </a:highlight>
                <a:latin typeface="Calibri"/>
                <a:ea typeface="Calibri"/>
                <a:cs typeface="Calibri"/>
                <a:sym typeface="Calibri"/>
              </a:rPr>
              <a:t>themes </a:t>
            </a:r>
            <a:r>
              <a:rPr lang="en-US" b="1">
                <a:solidFill>
                  <a:schemeClr val="dk1"/>
                </a:solidFill>
                <a:latin typeface="Calibri"/>
                <a:ea typeface="Calibri"/>
                <a:cs typeface="Calibri"/>
                <a:sym typeface="Calibri"/>
              </a:rPr>
              <a:t>to explore, </a:t>
            </a:r>
            <a:r>
              <a:rPr lang="en-US" b="1">
                <a:solidFill>
                  <a:schemeClr val="dk1"/>
                </a:solidFill>
                <a:highlight>
                  <a:srgbClr val="FFFF00"/>
                </a:highlight>
                <a:latin typeface="Calibri"/>
                <a:ea typeface="Calibri"/>
                <a:cs typeface="Calibri"/>
                <a:sym typeface="Calibri"/>
              </a:rPr>
              <a:t>draft an interview protocol</a:t>
            </a:r>
            <a:endParaRPr sz="1600" b="1">
              <a:solidFill>
                <a:schemeClr val="dk1"/>
              </a:solidFill>
              <a:highlight>
                <a:srgbClr val="FFFF00"/>
              </a:highlight>
              <a:latin typeface="Calibri"/>
              <a:ea typeface="Calibri"/>
              <a:cs typeface="Calibri"/>
              <a:sym typeface="Calibri"/>
            </a:endParaRPr>
          </a:p>
          <a:p>
            <a:pPr marL="186262" indent="0">
              <a:buNone/>
            </a:pPr>
            <a:r>
              <a:rPr lang="en-US" sz="1600">
                <a:solidFill>
                  <a:schemeClr val="dk1"/>
                </a:solidFill>
                <a:latin typeface="Calibri"/>
                <a:ea typeface="Calibri"/>
                <a:cs typeface="Calibri"/>
                <a:sym typeface="Calibri"/>
              </a:rPr>
              <a:t>Determine the order that would allow the conversation to flow most naturally.</a:t>
            </a:r>
            <a:endParaRPr sz="1600">
              <a:solidFill>
                <a:schemeClr val="dk1"/>
              </a:solidFill>
              <a:latin typeface="Calibri"/>
              <a:ea typeface="Calibri"/>
              <a:cs typeface="Calibri"/>
              <a:sym typeface="Calibri"/>
            </a:endParaRPr>
          </a:p>
          <a:p>
            <a:pPr marL="186262" indent="0">
              <a:buNone/>
            </a:pPr>
            <a:endParaRPr sz="667">
              <a:solidFill>
                <a:schemeClr val="dk1"/>
              </a:solidFill>
              <a:latin typeface="Calibri"/>
              <a:ea typeface="Calibri"/>
              <a:cs typeface="Calibri"/>
              <a:sym typeface="Calibri"/>
            </a:endParaRPr>
          </a:p>
          <a:p>
            <a:pPr marL="186262" indent="0">
              <a:buNone/>
            </a:pPr>
            <a:r>
              <a:rPr lang="en-US" b="1">
                <a:solidFill>
                  <a:schemeClr val="dk1"/>
                </a:solidFill>
                <a:latin typeface="Calibri"/>
                <a:ea typeface="Calibri"/>
                <a:cs typeface="Calibri"/>
                <a:sym typeface="Calibri"/>
              </a:rPr>
              <a:t>3. Be </a:t>
            </a:r>
            <a:r>
              <a:rPr lang="en-US" b="1">
                <a:solidFill>
                  <a:schemeClr val="dk1"/>
                </a:solidFill>
                <a:highlight>
                  <a:srgbClr val="FFFF00"/>
                </a:highlight>
                <a:latin typeface="Calibri"/>
                <a:ea typeface="Calibri"/>
                <a:cs typeface="Calibri"/>
                <a:sym typeface="Calibri"/>
              </a:rPr>
              <a:t>participant-centered</a:t>
            </a:r>
            <a:endParaRPr sz="1600" b="1">
              <a:solidFill>
                <a:schemeClr val="dk1"/>
              </a:solidFill>
              <a:highlight>
                <a:srgbClr val="FFFF00"/>
              </a:highlight>
              <a:latin typeface="Calibri"/>
              <a:ea typeface="Calibri"/>
              <a:cs typeface="Calibri"/>
              <a:sym typeface="Calibri"/>
            </a:endParaRPr>
          </a:p>
          <a:p>
            <a:pPr marL="186262" indent="0">
              <a:buNone/>
            </a:pPr>
            <a:r>
              <a:rPr lang="en-US" sz="1600">
                <a:solidFill>
                  <a:schemeClr val="dk1"/>
                </a:solidFill>
                <a:latin typeface="Calibri"/>
                <a:ea typeface="Calibri"/>
                <a:cs typeface="Calibri"/>
                <a:sym typeface="Calibri"/>
              </a:rPr>
              <a:t>Ask what day, time, and location works for the individual you would like to interview.</a:t>
            </a:r>
            <a:endParaRPr sz="1600">
              <a:solidFill>
                <a:schemeClr val="dk1"/>
              </a:solidFill>
              <a:latin typeface="Calibri"/>
              <a:ea typeface="Calibri"/>
              <a:cs typeface="Calibri"/>
              <a:sym typeface="Calibri"/>
            </a:endParaRPr>
          </a:p>
          <a:p>
            <a:pPr marL="186262" indent="0">
              <a:buNone/>
            </a:pPr>
            <a:endParaRPr sz="667">
              <a:solidFill>
                <a:schemeClr val="dk1"/>
              </a:solidFill>
              <a:latin typeface="Calibri"/>
              <a:ea typeface="Calibri"/>
              <a:cs typeface="Calibri"/>
              <a:sym typeface="Calibri"/>
            </a:endParaRPr>
          </a:p>
          <a:p>
            <a:pPr marL="186262" indent="0">
              <a:buNone/>
            </a:pPr>
            <a:r>
              <a:rPr lang="en-US" b="1">
                <a:solidFill>
                  <a:schemeClr val="dk1"/>
                </a:solidFill>
                <a:latin typeface="Calibri"/>
                <a:ea typeface="Calibri"/>
                <a:cs typeface="Calibri"/>
                <a:sym typeface="Calibri"/>
              </a:rPr>
              <a:t>4. </a:t>
            </a:r>
            <a:r>
              <a:rPr lang="en-US" b="1">
                <a:solidFill>
                  <a:schemeClr val="dk1"/>
                </a:solidFill>
                <a:highlight>
                  <a:srgbClr val="FFFF00"/>
                </a:highlight>
                <a:latin typeface="Calibri"/>
                <a:ea typeface="Calibri"/>
                <a:cs typeface="Calibri"/>
                <a:sym typeface="Calibri"/>
              </a:rPr>
              <a:t>Be early, be prepared</a:t>
            </a:r>
            <a:endParaRPr sz="1600" b="1">
              <a:solidFill>
                <a:schemeClr val="dk1"/>
              </a:solidFill>
              <a:highlight>
                <a:srgbClr val="FFFF00"/>
              </a:highlight>
              <a:latin typeface="Calibri"/>
              <a:ea typeface="Calibri"/>
              <a:cs typeface="Calibri"/>
              <a:sym typeface="Calibri"/>
            </a:endParaRPr>
          </a:p>
          <a:p>
            <a:pPr marL="186262" indent="0">
              <a:buNone/>
            </a:pPr>
            <a:r>
              <a:rPr lang="en-US" sz="1600">
                <a:solidFill>
                  <a:schemeClr val="dk1"/>
                </a:solidFill>
                <a:latin typeface="Calibri"/>
                <a:ea typeface="Calibri"/>
                <a:cs typeface="Calibri"/>
                <a:sym typeface="Calibri"/>
              </a:rPr>
              <a:t>Make sure you know where you are going and be 10 minutes early. You want to make a good impression. </a:t>
            </a:r>
            <a:endParaRPr sz="1600">
              <a:solidFill>
                <a:schemeClr val="dk1"/>
              </a:solidFill>
              <a:latin typeface="Calibri"/>
              <a:ea typeface="Calibri"/>
              <a:cs typeface="Calibri"/>
              <a:sym typeface="Calibri"/>
            </a:endParaRPr>
          </a:p>
          <a:p>
            <a:pPr marL="186262" indent="0">
              <a:buNone/>
            </a:pPr>
            <a:endParaRPr sz="667">
              <a:solidFill>
                <a:schemeClr val="dk1"/>
              </a:solidFill>
              <a:latin typeface="Calibri"/>
              <a:ea typeface="Calibri"/>
              <a:cs typeface="Calibri"/>
              <a:sym typeface="Calibri"/>
            </a:endParaRPr>
          </a:p>
          <a:p>
            <a:pPr marL="186262" indent="0">
              <a:buNone/>
            </a:pPr>
            <a:r>
              <a:rPr lang="en-US" b="1">
                <a:solidFill>
                  <a:schemeClr val="dk1"/>
                </a:solidFill>
                <a:latin typeface="Calibri"/>
                <a:ea typeface="Calibri"/>
                <a:cs typeface="Calibri"/>
                <a:sym typeface="Calibri"/>
              </a:rPr>
              <a:t>5. </a:t>
            </a:r>
            <a:r>
              <a:rPr lang="en-US" b="1">
                <a:solidFill>
                  <a:schemeClr val="dk1"/>
                </a:solidFill>
                <a:highlight>
                  <a:srgbClr val="FFFF00"/>
                </a:highlight>
                <a:latin typeface="Calibri"/>
                <a:ea typeface="Calibri"/>
                <a:cs typeface="Calibri"/>
                <a:sym typeface="Calibri"/>
              </a:rPr>
              <a:t>Define roles beforehand</a:t>
            </a:r>
            <a:endParaRPr sz="1600" b="1">
              <a:solidFill>
                <a:schemeClr val="dk1"/>
              </a:solidFill>
              <a:highlight>
                <a:srgbClr val="FFFF00"/>
              </a:highlight>
              <a:latin typeface="Calibri"/>
              <a:ea typeface="Calibri"/>
              <a:cs typeface="Calibri"/>
              <a:sym typeface="Calibri"/>
            </a:endParaRPr>
          </a:p>
          <a:p>
            <a:pPr marL="186262" indent="0">
              <a:buNone/>
            </a:pPr>
            <a:r>
              <a:rPr lang="en-US" sz="1600">
                <a:solidFill>
                  <a:schemeClr val="dk1"/>
                </a:solidFill>
                <a:latin typeface="Calibri"/>
                <a:ea typeface="Calibri"/>
                <a:cs typeface="Calibri"/>
                <a:sym typeface="Calibri"/>
              </a:rPr>
              <a:t>Ideally two team members participate in the session: one leads the interview (ask questions), while the other takes notes and photographs (if appropriate). </a:t>
            </a:r>
            <a:r>
              <a:rPr lang="en-US" sz="1600" i="1">
                <a:solidFill>
                  <a:schemeClr val="dk1"/>
                </a:solidFill>
                <a:latin typeface="Calibri"/>
                <a:ea typeface="Calibri"/>
                <a:cs typeface="Calibri"/>
                <a:sym typeface="Calibri"/>
              </a:rPr>
              <a:t>Ask for permission to audio record the interview</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indent="0">
              <a:spcBef>
                <a:spcPts val="2133"/>
              </a:spcBef>
              <a:buSzPts val="1800"/>
              <a:buNone/>
            </a:pPr>
            <a:endParaRPr>
              <a:solidFill>
                <a:schemeClr val="dk1"/>
              </a:solidFill>
              <a:latin typeface="Calibri"/>
              <a:ea typeface="Calibri"/>
              <a:cs typeface="Calibri"/>
              <a:sym typeface="Calibri"/>
            </a:endParaRPr>
          </a:p>
          <a:p>
            <a:pPr marL="0" indent="0">
              <a:spcBef>
                <a:spcPts val="2133"/>
              </a:spcBef>
              <a:buNone/>
            </a:pPr>
            <a:endParaRPr sz="1600">
              <a:solidFill>
                <a:schemeClr val="dk1"/>
              </a:solidFill>
              <a:latin typeface="Calibri"/>
              <a:ea typeface="Calibri"/>
              <a:cs typeface="Calibri"/>
              <a:sym typeface="Calibri"/>
            </a:endParaRPr>
          </a:p>
        </p:txBody>
      </p:sp>
      <p:pic>
        <p:nvPicPr>
          <p:cNvPr id="329" name="Google Shape;329;p45"/>
          <p:cNvPicPr preferRelativeResize="0"/>
          <p:nvPr/>
        </p:nvPicPr>
        <p:blipFill>
          <a:blip r:embed="rId3">
            <a:alphaModFix/>
          </a:blip>
          <a:stretch>
            <a:fillRect/>
          </a:stretch>
        </p:blipFill>
        <p:spPr>
          <a:xfrm>
            <a:off x="7561301" y="2237667"/>
            <a:ext cx="4630700" cy="3087133"/>
          </a:xfrm>
          <a:prstGeom prst="rect">
            <a:avLst/>
          </a:prstGeom>
          <a:noFill/>
          <a:ln>
            <a:noFill/>
          </a:ln>
        </p:spPr>
      </p:pic>
      <p:sp>
        <p:nvSpPr>
          <p:cNvPr id="330" name="Google Shape;330;p45"/>
          <p:cNvSpPr txBox="1"/>
          <p:nvPr/>
        </p:nvSpPr>
        <p:spPr>
          <a:xfrm>
            <a:off x="8192000" y="5324800"/>
            <a:ext cx="4000000" cy="4000000"/>
          </a:xfrm>
          <a:prstGeom prst="rect">
            <a:avLst/>
          </a:prstGeom>
          <a:noFill/>
          <a:ln>
            <a:noFill/>
          </a:ln>
        </p:spPr>
        <p:txBody>
          <a:bodyPr spcFirstLastPara="1" wrap="square" lIns="121900" tIns="121900" rIns="121900" bIns="121900" anchor="t" anchorCtr="0">
            <a:normAutofit/>
          </a:bodyPr>
          <a:lstStyle/>
          <a:p>
            <a:pPr marL="186262" algn="r">
              <a:lnSpc>
                <a:spcPct val="115000"/>
              </a:lnSpc>
            </a:pPr>
            <a:r>
              <a:rPr lang="en-US" sz="1333">
                <a:solidFill>
                  <a:schemeClr val="dk1"/>
                </a:solidFill>
                <a:latin typeface="Calibri"/>
                <a:ea typeface="Calibri"/>
                <a:cs typeface="Calibri"/>
                <a:sym typeface="Calibri"/>
              </a:rPr>
              <a:t>A space mission analogy:</a:t>
            </a:r>
            <a:endParaRPr sz="1333">
              <a:solidFill>
                <a:schemeClr val="dk1"/>
              </a:solidFill>
              <a:latin typeface="Calibri"/>
              <a:ea typeface="Calibri"/>
              <a:cs typeface="Calibri"/>
              <a:sym typeface="Calibri"/>
            </a:endParaRPr>
          </a:p>
          <a:p>
            <a:pPr marL="186262" algn="r">
              <a:lnSpc>
                <a:spcPct val="115000"/>
              </a:lnSpc>
            </a:pPr>
            <a:r>
              <a:rPr lang="en-US" sz="1333" b="1">
                <a:solidFill>
                  <a:schemeClr val="dk1"/>
                </a:solidFill>
                <a:latin typeface="Calibri"/>
                <a:ea typeface="Calibri"/>
                <a:cs typeface="Calibri"/>
                <a:sym typeface="Calibri"/>
              </a:rPr>
              <a:t>Lots of effort and time is invested launch preparation.</a:t>
            </a:r>
            <a:endParaRPr sz="1333" b="1">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Clr>
                <a:schemeClr val="dk1"/>
              </a:buClr>
            </a:pPr>
            <a:r>
              <a:rPr lang="en-US" sz="3467" b="1" dirty="0">
                <a:solidFill>
                  <a:schemeClr val="dk2"/>
                </a:solidFill>
                <a:latin typeface="Calibri"/>
                <a:ea typeface="Calibri"/>
                <a:cs typeface="Calibri"/>
                <a:sym typeface="Calibri"/>
              </a:rPr>
              <a:t>Interview Stages | Execution </a:t>
            </a:r>
            <a:endParaRPr sz="3467" b="1" dirty="0">
              <a:solidFill>
                <a:srgbClr val="595959"/>
              </a:solidFill>
              <a:latin typeface="Calibri"/>
              <a:ea typeface="Calibri"/>
              <a:cs typeface="Calibri"/>
              <a:sym typeface="Calibri"/>
            </a:endParaRPr>
          </a:p>
        </p:txBody>
      </p:sp>
      <p:sp>
        <p:nvSpPr>
          <p:cNvPr id="336" name="Google Shape;336;p46"/>
          <p:cNvSpPr txBox="1">
            <a:spLocks noGrp="1"/>
          </p:cNvSpPr>
          <p:nvPr>
            <p:ph type="body" idx="1"/>
          </p:nvPr>
        </p:nvSpPr>
        <p:spPr>
          <a:xfrm>
            <a:off x="415600" y="1700867"/>
            <a:ext cx="7685600" cy="4390800"/>
          </a:xfrm>
          <a:prstGeom prst="rect">
            <a:avLst/>
          </a:prstGeom>
          <a:noFill/>
          <a:ln>
            <a:noFill/>
          </a:ln>
        </p:spPr>
        <p:txBody>
          <a:bodyPr spcFirstLastPara="1" vert="horz" wrap="square" lIns="121900" tIns="121900" rIns="121900" bIns="121900" rtlCol="0" anchor="t" anchorCtr="0">
            <a:noAutofit/>
          </a:bodyPr>
          <a:lstStyle/>
          <a:p>
            <a:pPr marL="186262" indent="0">
              <a:buNone/>
            </a:pPr>
            <a:r>
              <a:rPr lang="en-US" sz="1733" b="1">
                <a:solidFill>
                  <a:schemeClr val="dk1"/>
                </a:solidFill>
                <a:latin typeface="Calibri"/>
                <a:ea typeface="Calibri"/>
                <a:cs typeface="Calibri"/>
                <a:sym typeface="Calibri"/>
              </a:rPr>
              <a:t>1. </a:t>
            </a:r>
            <a:r>
              <a:rPr lang="en-US" sz="1733" b="1">
                <a:solidFill>
                  <a:schemeClr val="dk1"/>
                </a:solidFill>
                <a:highlight>
                  <a:srgbClr val="FFFF00"/>
                </a:highlight>
                <a:latin typeface="Calibri"/>
                <a:ea typeface="Calibri"/>
                <a:cs typeface="Calibri"/>
                <a:sym typeface="Calibri"/>
              </a:rPr>
              <a:t>Introduce </a:t>
            </a:r>
            <a:r>
              <a:rPr lang="en-US" sz="1733" b="1">
                <a:solidFill>
                  <a:schemeClr val="dk1"/>
                </a:solidFill>
                <a:latin typeface="Calibri"/>
                <a:ea typeface="Calibri"/>
                <a:cs typeface="Calibri"/>
                <a:sym typeface="Calibri"/>
              </a:rPr>
              <a:t>the project and yourselves</a:t>
            </a:r>
            <a:endParaRPr sz="1733" b="1">
              <a:solidFill>
                <a:schemeClr val="dk1"/>
              </a:solidFill>
              <a:latin typeface="Calibri"/>
              <a:ea typeface="Calibri"/>
              <a:cs typeface="Calibri"/>
              <a:sym typeface="Calibri"/>
            </a:endParaRPr>
          </a:p>
          <a:p>
            <a:pPr marL="186262" indent="0">
              <a:buNone/>
            </a:pPr>
            <a:r>
              <a:rPr lang="en-US" sz="1733">
                <a:solidFill>
                  <a:schemeClr val="dk1"/>
                </a:solidFill>
                <a:latin typeface="Calibri"/>
                <a:ea typeface="Calibri"/>
                <a:cs typeface="Calibri"/>
                <a:sym typeface="Calibri"/>
              </a:rPr>
              <a:t>A good interview is a friendly conversation. Briefly describe your research and the goals of the interview. </a:t>
            </a:r>
            <a:endParaRPr sz="1733">
              <a:solidFill>
                <a:schemeClr val="dk1"/>
              </a:solidFill>
              <a:latin typeface="Calibri"/>
              <a:ea typeface="Calibri"/>
              <a:cs typeface="Calibri"/>
              <a:sym typeface="Calibri"/>
            </a:endParaRPr>
          </a:p>
          <a:p>
            <a:pPr marL="186262" indent="0">
              <a:buNone/>
            </a:pPr>
            <a:endParaRPr sz="1733">
              <a:solidFill>
                <a:schemeClr val="dk1"/>
              </a:solidFill>
              <a:latin typeface="Calibri"/>
              <a:ea typeface="Calibri"/>
              <a:cs typeface="Calibri"/>
              <a:sym typeface="Calibri"/>
            </a:endParaRPr>
          </a:p>
          <a:p>
            <a:pPr marL="186262" indent="0">
              <a:buNone/>
            </a:pPr>
            <a:r>
              <a:rPr lang="en-US" sz="1733" b="1">
                <a:solidFill>
                  <a:schemeClr val="dk1"/>
                </a:solidFill>
                <a:latin typeface="Calibri"/>
                <a:ea typeface="Calibri"/>
                <a:cs typeface="Calibri"/>
                <a:sym typeface="Calibri"/>
              </a:rPr>
              <a:t>2. </a:t>
            </a:r>
            <a:r>
              <a:rPr lang="en-US" sz="1733" b="1">
                <a:solidFill>
                  <a:schemeClr val="dk1"/>
                </a:solidFill>
                <a:highlight>
                  <a:srgbClr val="FFFF00"/>
                </a:highlight>
                <a:latin typeface="Calibri"/>
                <a:ea typeface="Calibri"/>
                <a:cs typeface="Calibri"/>
                <a:sym typeface="Calibri"/>
              </a:rPr>
              <a:t>Dig for stories, feelings, and emotion</a:t>
            </a:r>
            <a:endParaRPr sz="1733" b="1">
              <a:solidFill>
                <a:schemeClr val="dk1"/>
              </a:solidFill>
              <a:highlight>
                <a:srgbClr val="FFFF00"/>
              </a:highlight>
              <a:latin typeface="Calibri"/>
              <a:ea typeface="Calibri"/>
              <a:cs typeface="Calibri"/>
              <a:sym typeface="Calibri"/>
            </a:endParaRPr>
          </a:p>
          <a:p>
            <a:pPr marL="186262" indent="0">
              <a:buNone/>
            </a:pPr>
            <a:r>
              <a:rPr lang="en-US" sz="1733">
                <a:solidFill>
                  <a:schemeClr val="dk1"/>
                </a:solidFill>
                <a:latin typeface="Calibri"/>
                <a:ea typeface="Calibri"/>
                <a:cs typeface="Calibri"/>
                <a:sym typeface="Calibri"/>
              </a:rPr>
              <a:t>Even when you think you know the answer, ask people </a:t>
            </a:r>
            <a:r>
              <a:rPr lang="en-US" sz="1733" b="1" u="sng">
                <a:solidFill>
                  <a:schemeClr val="dk1"/>
                </a:solidFill>
                <a:latin typeface="Calibri"/>
                <a:ea typeface="Calibri"/>
                <a:cs typeface="Calibri"/>
                <a:sym typeface="Calibri"/>
              </a:rPr>
              <a:t>why</a:t>
            </a:r>
            <a:r>
              <a:rPr lang="en-US" sz="1733">
                <a:solidFill>
                  <a:schemeClr val="dk1"/>
                </a:solidFill>
                <a:latin typeface="Calibri"/>
                <a:ea typeface="Calibri"/>
                <a:cs typeface="Calibri"/>
                <a:sym typeface="Calibri"/>
              </a:rPr>
              <a:t> they do or say things. Ask </a:t>
            </a:r>
            <a:r>
              <a:rPr lang="en-US" sz="1733" b="1" u="sng">
                <a:solidFill>
                  <a:schemeClr val="dk1"/>
                </a:solidFill>
                <a:latin typeface="Calibri"/>
                <a:ea typeface="Calibri"/>
                <a:cs typeface="Calibri"/>
                <a:sym typeface="Calibri"/>
              </a:rPr>
              <a:t>open-ended </a:t>
            </a:r>
            <a:r>
              <a:rPr lang="en-US" sz="1733">
                <a:solidFill>
                  <a:schemeClr val="dk1"/>
                </a:solidFill>
                <a:latin typeface="Calibri"/>
                <a:ea typeface="Calibri"/>
                <a:cs typeface="Calibri"/>
                <a:sym typeface="Calibri"/>
              </a:rPr>
              <a:t>questions, and continually ask the participant to provide concrete </a:t>
            </a:r>
            <a:r>
              <a:rPr lang="en-US" sz="1733" b="1" u="sng">
                <a:solidFill>
                  <a:schemeClr val="dk1"/>
                </a:solidFill>
                <a:latin typeface="Calibri"/>
                <a:ea typeface="Calibri"/>
                <a:cs typeface="Calibri"/>
                <a:sym typeface="Calibri"/>
              </a:rPr>
              <a:t>examples</a:t>
            </a:r>
            <a:r>
              <a:rPr lang="en-US" sz="1733">
                <a:solidFill>
                  <a:schemeClr val="dk1"/>
                </a:solidFill>
                <a:latin typeface="Calibri"/>
                <a:ea typeface="Calibri"/>
                <a:cs typeface="Calibri"/>
                <a:sym typeface="Calibri"/>
              </a:rPr>
              <a:t>. Try not to say </a:t>
            </a:r>
            <a:r>
              <a:rPr lang="en-US" sz="1733" i="1">
                <a:solidFill>
                  <a:schemeClr val="dk1"/>
                </a:solidFill>
                <a:latin typeface="Calibri"/>
                <a:ea typeface="Calibri"/>
                <a:cs typeface="Calibri"/>
                <a:sym typeface="Calibri"/>
              </a:rPr>
              <a:t>usually</a:t>
            </a:r>
            <a:r>
              <a:rPr lang="en-US" sz="1733">
                <a:solidFill>
                  <a:schemeClr val="dk1"/>
                </a:solidFill>
                <a:latin typeface="Calibri"/>
                <a:ea typeface="Calibri"/>
                <a:cs typeface="Calibri"/>
                <a:sym typeface="Calibri"/>
              </a:rPr>
              <a:t> when asking a question. Instead, ask about a </a:t>
            </a:r>
            <a:r>
              <a:rPr lang="en-US" sz="1733" b="1" u="sng">
                <a:solidFill>
                  <a:schemeClr val="dk1"/>
                </a:solidFill>
                <a:latin typeface="Calibri"/>
                <a:ea typeface="Calibri"/>
                <a:cs typeface="Calibri"/>
                <a:sym typeface="Calibri"/>
              </a:rPr>
              <a:t>specific instance </a:t>
            </a:r>
            <a:r>
              <a:rPr lang="en-US" sz="1733">
                <a:solidFill>
                  <a:schemeClr val="dk1"/>
                </a:solidFill>
                <a:latin typeface="Calibri"/>
                <a:ea typeface="Calibri"/>
                <a:cs typeface="Calibri"/>
                <a:sym typeface="Calibri"/>
              </a:rPr>
              <a:t>or occurrence. </a:t>
            </a:r>
            <a:endParaRPr sz="1733">
              <a:solidFill>
                <a:schemeClr val="dk1"/>
              </a:solidFill>
              <a:latin typeface="Calibri"/>
              <a:ea typeface="Calibri"/>
              <a:cs typeface="Calibri"/>
              <a:sym typeface="Calibri"/>
            </a:endParaRPr>
          </a:p>
          <a:p>
            <a:pPr marL="186262" indent="0">
              <a:buNone/>
            </a:pPr>
            <a:endParaRPr sz="1733">
              <a:solidFill>
                <a:schemeClr val="dk1"/>
              </a:solidFill>
              <a:latin typeface="Calibri"/>
              <a:ea typeface="Calibri"/>
              <a:cs typeface="Calibri"/>
              <a:sym typeface="Calibri"/>
            </a:endParaRPr>
          </a:p>
          <a:p>
            <a:pPr marL="186262" indent="0">
              <a:buNone/>
            </a:pPr>
            <a:r>
              <a:rPr lang="en-US" sz="1733" b="1">
                <a:solidFill>
                  <a:schemeClr val="dk1"/>
                </a:solidFill>
                <a:latin typeface="Calibri"/>
                <a:ea typeface="Calibri"/>
                <a:cs typeface="Calibri"/>
                <a:sym typeface="Calibri"/>
              </a:rPr>
              <a:t>3. </a:t>
            </a:r>
            <a:r>
              <a:rPr lang="en-US" sz="1733" b="1">
                <a:solidFill>
                  <a:schemeClr val="dk1"/>
                </a:solidFill>
                <a:highlight>
                  <a:srgbClr val="FFFF00"/>
                </a:highlight>
                <a:latin typeface="Calibri"/>
                <a:ea typeface="Calibri"/>
                <a:cs typeface="Calibri"/>
                <a:sym typeface="Calibri"/>
              </a:rPr>
              <a:t>Notice inconsistencies</a:t>
            </a:r>
            <a:r>
              <a:rPr lang="en-US" sz="1733" b="1">
                <a:solidFill>
                  <a:schemeClr val="dk1"/>
                </a:solidFill>
                <a:latin typeface="Calibri"/>
                <a:ea typeface="Calibri"/>
                <a:cs typeface="Calibri"/>
                <a:sym typeface="Calibri"/>
              </a:rPr>
              <a:t> but don’t correct them</a:t>
            </a:r>
            <a:endParaRPr sz="1733" b="1">
              <a:solidFill>
                <a:schemeClr val="dk1"/>
              </a:solidFill>
              <a:latin typeface="Calibri"/>
              <a:ea typeface="Calibri"/>
              <a:cs typeface="Calibri"/>
              <a:sym typeface="Calibri"/>
            </a:endParaRPr>
          </a:p>
          <a:p>
            <a:pPr marL="186262" indent="0">
              <a:buNone/>
            </a:pPr>
            <a:r>
              <a:rPr lang="en-US" sz="1733">
                <a:solidFill>
                  <a:schemeClr val="dk1"/>
                </a:solidFill>
                <a:latin typeface="Calibri"/>
                <a:ea typeface="Calibri"/>
                <a:cs typeface="Calibri"/>
                <a:sym typeface="Calibri"/>
              </a:rPr>
              <a:t>Sometimes what people say and what they do are different.</a:t>
            </a:r>
            <a:endParaRPr sz="1733">
              <a:solidFill>
                <a:schemeClr val="dk1"/>
              </a:solidFill>
              <a:latin typeface="Calibri"/>
              <a:ea typeface="Calibri"/>
              <a:cs typeface="Calibri"/>
              <a:sym typeface="Calibri"/>
            </a:endParaRPr>
          </a:p>
          <a:p>
            <a:pPr marL="0" indent="0">
              <a:buClr>
                <a:schemeClr val="dk1"/>
              </a:buClr>
              <a:buNone/>
            </a:pPr>
            <a:endParaRPr sz="1733">
              <a:solidFill>
                <a:schemeClr val="dk1"/>
              </a:solidFill>
              <a:latin typeface="Calibri"/>
              <a:ea typeface="Calibri"/>
              <a:cs typeface="Calibri"/>
              <a:sym typeface="Calibri"/>
            </a:endParaRPr>
          </a:p>
          <a:p>
            <a:pPr marL="186262" indent="0">
              <a:buClr>
                <a:schemeClr val="dk1"/>
              </a:buClr>
              <a:buNone/>
            </a:pPr>
            <a:r>
              <a:rPr lang="en-US" sz="1733" b="1">
                <a:solidFill>
                  <a:schemeClr val="dk1"/>
                </a:solidFill>
                <a:latin typeface="Calibri"/>
                <a:ea typeface="Calibri"/>
                <a:cs typeface="Calibri"/>
                <a:sym typeface="Calibri"/>
              </a:rPr>
              <a:t>4. Pay attention to </a:t>
            </a:r>
            <a:r>
              <a:rPr lang="en-US" sz="1733" b="1">
                <a:solidFill>
                  <a:schemeClr val="dk1"/>
                </a:solidFill>
                <a:highlight>
                  <a:srgbClr val="FFFF00"/>
                </a:highlight>
                <a:latin typeface="Calibri"/>
                <a:ea typeface="Calibri"/>
                <a:cs typeface="Calibri"/>
                <a:sym typeface="Calibri"/>
              </a:rPr>
              <a:t>nonverbal cues</a:t>
            </a:r>
            <a:r>
              <a:rPr lang="en-US" sz="1733" b="1">
                <a:solidFill>
                  <a:schemeClr val="dk1"/>
                </a:solidFill>
                <a:latin typeface="Calibri"/>
                <a:ea typeface="Calibri"/>
                <a:cs typeface="Calibri"/>
                <a:sym typeface="Calibri"/>
              </a:rPr>
              <a:t> </a:t>
            </a:r>
            <a:endParaRPr sz="1733" b="1">
              <a:solidFill>
                <a:schemeClr val="dk1"/>
              </a:solidFill>
              <a:latin typeface="Calibri"/>
              <a:ea typeface="Calibri"/>
              <a:cs typeface="Calibri"/>
              <a:sym typeface="Calibri"/>
            </a:endParaRPr>
          </a:p>
          <a:p>
            <a:pPr marL="186262" indent="0">
              <a:buClr>
                <a:schemeClr val="dk1"/>
              </a:buClr>
              <a:buNone/>
            </a:pPr>
            <a:r>
              <a:rPr lang="en-US" sz="1733">
                <a:solidFill>
                  <a:schemeClr val="dk1"/>
                </a:solidFill>
                <a:latin typeface="Calibri"/>
                <a:ea typeface="Calibri"/>
                <a:cs typeface="Calibri"/>
                <a:sym typeface="Calibri"/>
              </a:rPr>
              <a:t>Take notes of what they say and </a:t>
            </a:r>
            <a:r>
              <a:rPr lang="en-US" sz="1733" u="sng">
                <a:solidFill>
                  <a:schemeClr val="dk1"/>
                </a:solidFill>
                <a:latin typeface="Calibri"/>
                <a:ea typeface="Calibri"/>
                <a:cs typeface="Calibri"/>
                <a:sym typeface="Calibri"/>
              </a:rPr>
              <a:t>what they don’t say</a:t>
            </a:r>
            <a:r>
              <a:rPr lang="en-US" sz="1733">
                <a:solidFill>
                  <a:schemeClr val="dk1"/>
                </a:solidFill>
                <a:latin typeface="Calibri"/>
                <a:ea typeface="Calibri"/>
                <a:cs typeface="Calibri"/>
                <a:sym typeface="Calibri"/>
              </a:rPr>
              <a:t>. Be aware of body language and emotions.</a:t>
            </a:r>
            <a:endParaRPr sz="1733">
              <a:solidFill>
                <a:schemeClr val="dk1"/>
              </a:solidFill>
              <a:latin typeface="Calibri"/>
              <a:ea typeface="Calibri"/>
              <a:cs typeface="Calibri"/>
              <a:sym typeface="Calibri"/>
            </a:endParaRPr>
          </a:p>
          <a:p>
            <a:pPr marL="186262" indent="0">
              <a:buNone/>
            </a:pPr>
            <a:r>
              <a:rPr lang="en-US" sz="1733">
                <a:solidFill>
                  <a:schemeClr val="dk1"/>
                </a:solidFill>
                <a:latin typeface="Calibri"/>
                <a:ea typeface="Calibri"/>
                <a:cs typeface="Calibri"/>
                <a:sym typeface="Calibri"/>
              </a:rPr>
              <a:t> </a:t>
            </a:r>
            <a:endParaRPr sz="1733">
              <a:solidFill>
                <a:schemeClr val="dk1"/>
              </a:solidFill>
              <a:latin typeface="Calibri"/>
              <a:ea typeface="Calibri"/>
              <a:cs typeface="Calibri"/>
              <a:sym typeface="Calibri"/>
            </a:endParaRPr>
          </a:p>
        </p:txBody>
      </p:sp>
      <p:pic>
        <p:nvPicPr>
          <p:cNvPr id="337" name="Google Shape;337;p46"/>
          <p:cNvPicPr preferRelativeResize="0"/>
          <p:nvPr/>
        </p:nvPicPr>
        <p:blipFill>
          <a:blip r:embed="rId3">
            <a:alphaModFix/>
          </a:blip>
          <a:stretch>
            <a:fillRect/>
          </a:stretch>
        </p:blipFill>
        <p:spPr>
          <a:xfrm>
            <a:off x="9446197" y="2734900"/>
            <a:ext cx="2745800" cy="4115133"/>
          </a:xfrm>
          <a:prstGeom prst="rect">
            <a:avLst/>
          </a:prstGeom>
          <a:noFill/>
          <a:ln>
            <a:noFill/>
          </a:ln>
        </p:spPr>
      </p:pic>
      <p:sp>
        <p:nvSpPr>
          <p:cNvPr id="338" name="Google Shape;338;p46"/>
          <p:cNvSpPr txBox="1"/>
          <p:nvPr/>
        </p:nvSpPr>
        <p:spPr>
          <a:xfrm>
            <a:off x="8192000" y="1632200"/>
            <a:ext cx="4000000" cy="4000000"/>
          </a:xfrm>
          <a:prstGeom prst="rect">
            <a:avLst/>
          </a:prstGeom>
          <a:noFill/>
          <a:ln>
            <a:noFill/>
          </a:ln>
        </p:spPr>
        <p:txBody>
          <a:bodyPr spcFirstLastPara="1" wrap="square" lIns="121900" tIns="121900" rIns="121900" bIns="121900" anchor="t" anchorCtr="0">
            <a:normAutofit/>
          </a:bodyPr>
          <a:lstStyle/>
          <a:p>
            <a:pPr marL="186262" algn="r">
              <a:lnSpc>
                <a:spcPct val="115000"/>
              </a:lnSpc>
            </a:pPr>
            <a:r>
              <a:rPr lang="en-US" sz="1333">
                <a:solidFill>
                  <a:schemeClr val="dk1"/>
                </a:solidFill>
                <a:latin typeface="Calibri"/>
                <a:ea typeface="Calibri"/>
                <a:cs typeface="Calibri"/>
                <a:sym typeface="Calibri"/>
              </a:rPr>
              <a:t>A space mission analogy:</a:t>
            </a:r>
            <a:endParaRPr sz="1333">
              <a:solidFill>
                <a:schemeClr val="dk1"/>
              </a:solidFill>
              <a:latin typeface="Calibri"/>
              <a:ea typeface="Calibri"/>
              <a:cs typeface="Calibri"/>
              <a:sym typeface="Calibri"/>
            </a:endParaRPr>
          </a:p>
          <a:p>
            <a:pPr marL="186262" algn="r">
              <a:lnSpc>
                <a:spcPct val="115000"/>
              </a:lnSpc>
            </a:pPr>
            <a:r>
              <a:rPr lang="en-US" sz="1333" b="1">
                <a:solidFill>
                  <a:schemeClr val="dk1"/>
                </a:solidFill>
                <a:latin typeface="Calibri"/>
                <a:ea typeface="Calibri"/>
                <a:cs typeface="Calibri"/>
                <a:sym typeface="Calibri"/>
              </a:rPr>
              <a:t>Between launch and landing,</a:t>
            </a:r>
            <a:endParaRPr sz="1333" b="1">
              <a:solidFill>
                <a:schemeClr val="dk1"/>
              </a:solidFill>
              <a:latin typeface="Calibri"/>
              <a:ea typeface="Calibri"/>
              <a:cs typeface="Calibri"/>
              <a:sym typeface="Calibri"/>
            </a:endParaRPr>
          </a:p>
          <a:p>
            <a:pPr marL="186262" algn="r">
              <a:lnSpc>
                <a:spcPct val="115000"/>
              </a:lnSpc>
            </a:pPr>
            <a:r>
              <a:rPr lang="en-US" sz="1333" b="1">
                <a:solidFill>
                  <a:schemeClr val="dk1"/>
                </a:solidFill>
                <a:latin typeface="Calibri"/>
                <a:ea typeface="Calibri"/>
                <a:cs typeface="Calibri"/>
                <a:sym typeface="Calibri"/>
              </a:rPr>
              <a:t> very limited time is available to execute </a:t>
            </a:r>
            <a:endParaRPr sz="1333" b="1">
              <a:solidFill>
                <a:schemeClr val="dk1"/>
              </a:solidFill>
              <a:latin typeface="Calibri"/>
              <a:ea typeface="Calibri"/>
              <a:cs typeface="Calibri"/>
              <a:sym typeface="Calibri"/>
            </a:endParaRPr>
          </a:p>
          <a:p>
            <a:pPr marL="186262" algn="r">
              <a:lnSpc>
                <a:spcPct val="115000"/>
              </a:lnSpc>
            </a:pPr>
            <a:r>
              <a:rPr lang="en-US" sz="1333" b="1">
                <a:solidFill>
                  <a:schemeClr val="dk1"/>
                </a:solidFill>
                <a:latin typeface="Calibri"/>
                <a:ea typeface="Calibri"/>
                <a:cs typeface="Calibri"/>
                <a:sym typeface="Calibri"/>
              </a:rPr>
              <a:t>the mission and reach the goal.</a:t>
            </a:r>
            <a:endParaRPr sz="1333" b="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r>
              <a:rPr lang="en-US" sz="3467" b="1">
                <a:solidFill>
                  <a:schemeClr val="dk2"/>
                </a:solidFill>
                <a:latin typeface="Calibri"/>
                <a:ea typeface="Calibri"/>
                <a:cs typeface="Calibri"/>
                <a:sym typeface="Calibri"/>
              </a:rPr>
              <a:t>Interview Stages | Execution</a:t>
            </a:r>
            <a:r>
              <a:rPr lang="en-US" sz="3200" b="1">
                <a:latin typeface="Calibri"/>
                <a:ea typeface="Calibri"/>
                <a:cs typeface="Calibri"/>
                <a:sym typeface="Calibri"/>
              </a:rPr>
              <a:t> </a:t>
            </a:r>
            <a:r>
              <a:rPr lang="en-US" sz="3200" b="1">
                <a:solidFill>
                  <a:srgbClr val="FF0000"/>
                </a:solidFill>
                <a:latin typeface="Calibri"/>
                <a:ea typeface="Calibri"/>
                <a:cs typeface="Calibri"/>
                <a:sym typeface="Calibri"/>
              </a:rPr>
              <a:t>Common mistakes!</a:t>
            </a:r>
            <a:r>
              <a:rPr lang="en-US" sz="2667" b="1" i="1">
                <a:solidFill>
                  <a:srgbClr val="FF0000"/>
                </a:solidFill>
                <a:latin typeface="Calibri"/>
                <a:ea typeface="Calibri"/>
                <a:cs typeface="Calibri"/>
                <a:sym typeface="Calibri"/>
              </a:rPr>
              <a:t> [Don’t do these]</a:t>
            </a:r>
            <a:endParaRPr sz="2667" b="1" i="1">
              <a:solidFill>
                <a:srgbClr val="FF0000"/>
              </a:solidFill>
              <a:latin typeface="Calibri"/>
              <a:ea typeface="Calibri"/>
              <a:cs typeface="Calibri"/>
              <a:sym typeface="Calibri"/>
            </a:endParaRPr>
          </a:p>
        </p:txBody>
      </p:sp>
      <p:sp>
        <p:nvSpPr>
          <p:cNvPr id="416" name="Google Shape;416;p56"/>
          <p:cNvSpPr txBox="1">
            <a:spLocks noGrp="1"/>
          </p:cNvSpPr>
          <p:nvPr>
            <p:ph type="body" idx="1"/>
          </p:nvPr>
        </p:nvSpPr>
        <p:spPr>
          <a:xfrm>
            <a:off x="415600" y="1700867"/>
            <a:ext cx="8376800" cy="4390800"/>
          </a:xfrm>
          <a:prstGeom prst="rect">
            <a:avLst/>
          </a:prstGeom>
          <a:noFill/>
          <a:ln>
            <a:noFill/>
          </a:ln>
        </p:spPr>
        <p:txBody>
          <a:bodyPr spcFirstLastPara="1" vert="horz" wrap="square" lIns="121900" tIns="121900" rIns="121900" bIns="121900" rtlCol="0" anchor="t" anchorCtr="0">
            <a:noAutofit/>
          </a:bodyPr>
          <a:lstStyle/>
          <a:p>
            <a:pPr indent="-419090">
              <a:spcBef>
                <a:spcPts val="600"/>
              </a:spcBef>
              <a:buSzPts val="1350"/>
            </a:pPr>
            <a:r>
              <a:rPr lang="en-US" sz="1800" b="1" dirty="0">
                <a:solidFill>
                  <a:schemeClr val="dk1"/>
                </a:solidFill>
                <a:latin typeface="Calibri"/>
                <a:ea typeface="Calibri"/>
                <a:cs typeface="Calibri"/>
                <a:sym typeface="Calibri"/>
              </a:rPr>
              <a:t>Avoid compound questions</a:t>
            </a:r>
            <a:r>
              <a:rPr lang="en-US" sz="1800" dirty="0">
                <a:solidFill>
                  <a:schemeClr val="dk1"/>
                </a:solidFill>
                <a:latin typeface="Calibri"/>
                <a:ea typeface="Calibri"/>
                <a:cs typeface="Calibri"/>
                <a:sym typeface="Calibri"/>
              </a:rPr>
              <a:t>. </a:t>
            </a:r>
            <a:r>
              <a:rPr lang="en-US" sz="1800" i="1" dirty="0">
                <a:solidFill>
                  <a:schemeClr val="dk1"/>
                </a:solidFill>
                <a:latin typeface="Calibri"/>
                <a:ea typeface="Calibri"/>
                <a:cs typeface="Calibri"/>
                <a:sym typeface="Calibri"/>
              </a:rPr>
              <a:t>E.g. </a:t>
            </a:r>
            <a:r>
              <a:rPr lang="en-US" sz="1800" i="1" dirty="0">
                <a:solidFill>
                  <a:srgbClr val="000000"/>
                </a:solidFill>
                <a:latin typeface="Calibri"/>
                <a:ea typeface="Calibri"/>
                <a:cs typeface="Calibri"/>
                <a:sym typeface="Calibri"/>
              </a:rPr>
              <a:t>How often do you check </a:t>
            </a:r>
            <a:r>
              <a:rPr lang="en-US" sz="1800" i="1" dirty="0">
                <a:solidFill>
                  <a:schemeClr val="dk1"/>
                </a:solidFill>
                <a:latin typeface="Calibri"/>
                <a:ea typeface="Calibri"/>
                <a:cs typeface="Calibri"/>
                <a:sym typeface="Calibri"/>
              </a:rPr>
              <a:t>Snapchat </a:t>
            </a:r>
            <a:r>
              <a:rPr lang="en-US" sz="1800" i="1" dirty="0">
                <a:solidFill>
                  <a:srgbClr val="000000"/>
                </a:solidFill>
                <a:latin typeface="Calibri"/>
                <a:ea typeface="Calibri"/>
                <a:cs typeface="Calibri"/>
                <a:sym typeface="Calibri"/>
              </a:rPr>
              <a:t>and what is the reason? Also, tell me how do you gather information and who do you ask for help?</a:t>
            </a:r>
            <a:endParaRPr sz="1800" i="1" dirty="0">
              <a:solidFill>
                <a:srgbClr val="666666"/>
              </a:solidFill>
              <a:latin typeface="Calibri"/>
              <a:ea typeface="Calibri"/>
              <a:cs typeface="Calibri"/>
              <a:sym typeface="Calibri"/>
            </a:endParaRPr>
          </a:p>
          <a:p>
            <a:pPr indent="-419090">
              <a:spcBef>
                <a:spcPts val="1400"/>
              </a:spcBef>
              <a:buSzPts val="1350"/>
            </a:pPr>
            <a:r>
              <a:rPr lang="en-US" sz="1800" b="1" dirty="0">
                <a:solidFill>
                  <a:schemeClr val="dk1"/>
                </a:solidFill>
                <a:latin typeface="Calibri"/>
                <a:ea typeface="Calibri"/>
                <a:cs typeface="Calibri"/>
                <a:sym typeface="Calibri"/>
              </a:rPr>
              <a:t>Avoid leading/directive questions/ binary questions</a:t>
            </a:r>
            <a:r>
              <a:rPr lang="en-US" sz="1800" dirty="0">
                <a:solidFill>
                  <a:schemeClr val="dk1"/>
                </a:solidFill>
                <a:latin typeface="Calibri"/>
                <a:ea typeface="Calibri"/>
                <a:cs typeface="Calibri"/>
                <a:sym typeface="Calibri"/>
              </a:rPr>
              <a:t>. These questions may </a:t>
            </a:r>
            <a:r>
              <a:rPr lang="en-US" sz="1800" dirty="0">
                <a:solidFill>
                  <a:srgbClr val="000000"/>
                </a:solidFill>
                <a:latin typeface="Calibri"/>
                <a:ea typeface="Calibri"/>
                <a:cs typeface="Calibri"/>
                <a:sym typeface="Calibri"/>
              </a:rPr>
              <a:t>imply that there is a right answer or lead respondents to answer in a particular way. </a:t>
            </a:r>
            <a:r>
              <a:rPr lang="en-US" sz="1800" i="1" dirty="0">
                <a:solidFill>
                  <a:srgbClr val="000000"/>
                </a:solidFill>
                <a:latin typeface="Calibri"/>
                <a:ea typeface="Calibri"/>
                <a:cs typeface="Calibri"/>
                <a:sym typeface="Calibri"/>
              </a:rPr>
              <a:t>E.g. Besides this website, what are other trusted sources? Friends? </a:t>
            </a:r>
            <a:endParaRPr sz="1800" i="1" dirty="0">
              <a:solidFill>
                <a:srgbClr val="666666"/>
              </a:solidFill>
              <a:latin typeface="Calibri"/>
              <a:ea typeface="Calibri"/>
              <a:cs typeface="Calibri"/>
              <a:sym typeface="Calibri"/>
            </a:endParaRPr>
          </a:p>
          <a:p>
            <a:pPr indent="-419090">
              <a:spcBef>
                <a:spcPts val="1400"/>
              </a:spcBef>
              <a:buSzPts val="1350"/>
            </a:pPr>
            <a:r>
              <a:rPr lang="en-US" sz="1800" b="1" dirty="0">
                <a:solidFill>
                  <a:schemeClr val="dk1"/>
                </a:solidFill>
                <a:latin typeface="Calibri"/>
                <a:ea typeface="Calibri"/>
                <a:cs typeface="Calibri"/>
                <a:sym typeface="Calibri"/>
              </a:rPr>
              <a:t>Don’t fall into trap of leading expressions</a:t>
            </a:r>
            <a:r>
              <a:rPr lang="en-US" sz="1800" dirty="0">
                <a:solidFill>
                  <a:schemeClr val="dk1"/>
                </a:solidFill>
                <a:latin typeface="Calibri"/>
                <a:ea typeface="Calibri"/>
                <a:cs typeface="Calibri"/>
                <a:sym typeface="Calibri"/>
              </a:rPr>
              <a:t>. </a:t>
            </a:r>
            <a:r>
              <a:rPr lang="en-US" sz="1800" i="1" dirty="0">
                <a:solidFill>
                  <a:srgbClr val="000000"/>
                </a:solidFill>
                <a:latin typeface="Calibri"/>
                <a:ea typeface="Calibri"/>
                <a:cs typeface="Calibri"/>
                <a:sym typeface="Calibri"/>
              </a:rPr>
              <a:t>E.g. nodding, saying aha, that’s great, interesting, yeah, I see, etc.</a:t>
            </a:r>
            <a:r>
              <a:rPr lang="en-US" sz="1800" dirty="0">
                <a:solidFill>
                  <a:srgbClr val="000000"/>
                </a:solidFill>
                <a:latin typeface="Calibri"/>
                <a:ea typeface="Calibri"/>
                <a:cs typeface="Calibri"/>
                <a:sym typeface="Calibri"/>
              </a:rPr>
              <a:t> Yet you have to balance with not being deadpan.</a:t>
            </a:r>
            <a:endParaRPr sz="1800" dirty="0">
              <a:latin typeface="Calibri"/>
              <a:ea typeface="Calibri"/>
              <a:cs typeface="Calibri"/>
              <a:sym typeface="Calibri"/>
            </a:endParaRPr>
          </a:p>
          <a:p>
            <a:pPr indent="-419090">
              <a:spcBef>
                <a:spcPts val="1400"/>
              </a:spcBef>
              <a:buSzPts val="1350"/>
            </a:pPr>
            <a:r>
              <a:rPr lang="en-US" sz="1800" b="1" dirty="0">
                <a:solidFill>
                  <a:schemeClr val="dk1"/>
                </a:solidFill>
                <a:latin typeface="Calibri"/>
                <a:ea typeface="Calibri"/>
                <a:cs typeface="Calibri"/>
                <a:sym typeface="Calibri"/>
              </a:rPr>
              <a:t>Don’t suggest answers to your questions</a:t>
            </a:r>
            <a:r>
              <a:rPr lang="en-US" sz="1800" dirty="0">
                <a:solidFill>
                  <a:schemeClr val="dk1"/>
                </a:solidFill>
                <a:latin typeface="Calibri"/>
                <a:ea typeface="Calibri"/>
                <a:cs typeface="Calibri"/>
                <a:sym typeface="Calibri"/>
              </a:rPr>
              <a:t>. </a:t>
            </a:r>
            <a:r>
              <a:rPr lang="en-US" sz="1800" dirty="0">
                <a:solidFill>
                  <a:srgbClr val="000000"/>
                </a:solidFill>
                <a:latin typeface="Calibri"/>
                <a:ea typeface="Calibri"/>
                <a:cs typeface="Calibri"/>
                <a:sym typeface="Calibri"/>
              </a:rPr>
              <a:t>Even if they pause before answering, don’t help them by suggesting an answer.</a:t>
            </a:r>
            <a:endParaRPr sz="1800" dirty="0">
              <a:latin typeface="Calibri"/>
              <a:ea typeface="Calibri"/>
              <a:cs typeface="Calibri"/>
              <a:sym typeface="Calibri"/>
            </a:endParaRPr>
          </a:p>
          <a:p>
            <a:pPr indent="-419090">
              <a:spcBef>
                <a:spcPts val="1400"/>
              </a:spcBef>
              <a:buSzPts val="1350"/>
            </a:pPr>
            <a:r>
              <a:rPr lang="en-US" sz="1800" b="1" dirty="0">
                <a:solidFill>
                  <a:schemeClr val="dk1"/>
                </a:solidFill>
                <a:latin typeface="Calibri"/>
                <a:ea typeface="Calibri"/>
                <a:cs typeface="Calibri"/>
                <a:sym typeface="Calibri"/>
              </a:rPr>
              <a:t>Don’t be afraid of silence. </a:t>
            </a:r>
            <a:r>
              <a:rPr lang="en-US" sz="1800" dirty="0">
                <a:solidFill>
                  <a:srgbClr val="000000"/>
                </a:solidFill>
                <a:latin typeface="Calibri"/>
                <a:ea typeface="Calibri"/>
                <a:cs typeface="Calibri"/>
                <a:sym typeface="Calibri"/>
              </a:rPr>
              <a:t>Allow for silence, they may reflect on what was just said and reveal something deeper. </a:t>
            </a:r>
            <a:endParaRPr sz="1800" dirty="0">
              <a:latin typeface="Calibri"/>
              <a:ea typeface="Calibri"/>
              <a:cs typeface="Calibri"/>
              <a:sym typeface="Calibri"/>
            </a:endParaRPr>
          </a:p>
          <a:p>
            <a:pPr marL="0" indent="0">
              <a:spcBef>
                <a:spcPts val="2933"/>
              </a:spcBef>
              <a:buSzPts val="1800"/>
              <a:buNone/>
            </a:pPr>
            <a:endParaRPr sz="1800" dirty="0">
              <a:latin typeface="Calibri"/>
              <a:ea typeface="Calibri"/>
              <a:cs typeface="Calibri"/>
              <a:sym typeface="Calibri"/>
            </a:endParaRPr>
          </a:p>
          <a:p>
            <a:pPr marL="0" indent="0">
              <a:spcBef>
                <a:spcPts val="2133"/>
              </a:spcBef>
              <a:buNone/>
            </a:pPr>
            <a:endParaRPr sz="1800" dirty="0">
              <a:latin typeface="Calibri"/>
              <a:ea typeface="Calibri"/>
              <a:cs typeface="Calibri"/>
              <a:sym typeface="Calibri"/>
            </a:endParaRPr>
          </a:p>
        </p:txBody>
      </p:sp>
      <p:pic>
        <p:nvPicPr>
          <p:cNvPr id="417" name="Google Shape;417;p56"/>
          <p:cNvPicPr preferRelativeResize="0"/>
          <p:nvPr/>
        </p:nvPicPr>
        <p:blipFill>
          <a:blip r:embed="rId3">
            <a:alphaModFix/>
          </a:blip>
          <a:stretch>
            <a:fillRect/>
          </a:stretch>
        </p:blipFill>
        <p:spPr>
          <a:xfrm>
            <a:off x="9446197" y="2734900"/>
            <a:ext cx="2745800" cy="4115133"/>
          </a:xfrm>
          <a:prstGeom prst="rect">
            <a:avLst/>
          </a:prstGeom>
          <a:noFill/>
          <a:ln>
            <a:noFill/>
          </a:ln>
        </p:spPr>
      </p:pic>
      <p:sp>
        <p:nvSpPr>
          <p:cNvPr id="418" name="Google Shape;418;p56"/>
          <p:cNvSpPr txBox="1"/>
          <p:nvPr/>
        </p:nvSpPr>
        <p:spPr>
          <a:xfrm>
            <a:off x="8192000" y="1632200"/>
            <a:ext cx="4000000" cy="4000000"/>
          </a:xfrm>
          <a:prstGeom prst="rect">
            <a:avLst/>
          </a:prstGeom>
          <a:noFill/>
          <a:ln>
            <a:noFill/>
          </a:ln>
        </p:spPr>
        <p:txBody>
          <a:bodyPr spcFirstLastPara="1" wrap="square" lIns="121900" tIns="121900" rIns="121900" bIns="121900" anchor="t" anchorCtr="0">
            <a:normAutofit/>
          </a:bodyPr>
          <a:lstStyle/>
          <a:p>
            <a:pPr marL="186262" algn="r">
              <a:lnSpc>
                <a:spcPct val="115000"/>
              </a:lnSpc>
            </a:pPr>
            <a:r>
              <a:rPr lang="en-US" sz="1333">
                <a:solidFill>
                  <a:schemeClr val="dk1"/>
                </a:solidFill>
                <a:latin typeface="Calibri"/>
                <a:ea typeface="Calibri"/>
                <a:cs typeface="Calibri"/>
                <a:sym typeface="Calibri"/>
              </a:rPr>
              <a:t>A space mission analogy:</a:t>
            </a:r>
            <a:endParaRPr sz="1333">
              <a:solidFill>
                <a:schemeClr val="dk1"/>
              </a:solidFill>
              <a:latin typeface="Calibri"/>
              <a:ea typeface="Calibri"/>
              <a:cs typeface="Calibri"/>
              <a:sym typeface="Calibri"/>
            </a:endParaRPr>
          </a:p>
          <a:p>
            <a:pPr marL="186262" algn="r">
              <a:lnSpc>
                <a:spcPct val="115000"/>
              </a:lnSpc>
            </a:pPr>
            <a:r>
              <a:rPr lang="en-US" sz="1333" b="1">
                <a:solidFill>
                  <a:schemeClr val="dk1"/>
                </a:solidFill>
                <a:latin typeface="Calibri"/>
                <a:ea typeface="Calibri"/>
                <a:cs typeface="Calibri"/>
                <a:sym typeface="Calibri"/>
              </a:rPr>
              <a:t>Between launch and landing,</a:t>
            </a:r>
            <a:endParaRPr sz="1333" b="1">
              <a:solidFill>
                <a:schemeClr val="dk1"/>
              </a:solidFill>
              <a:latin typeface="Calibri"/>
              <a:ea typeface="Calibri"/>
              <a:cs typeface="Calibri"/>
              <a:sym typeface="Calibri"/>
            </a:endParaRPr>
          </a:p>
          <a:p>
            <a:pPr marL="186262" algn="r">
              <a:lnSpc>
                <a:spcPct val="115000"/>
              </a:lnSpc>
            </a:pPr>
            <a:r>
              <a:rPr lang="en-US" sz="1333" b="1">
                <a:solidFill>
                  <a:schemeClr val="dk1"/>
                </a:solidFill>
                <a:latin typeface="Calibri"/>
                <a:ea typeface="Calibri"/>
                <a:cs typeface="Calibri"/>
                <a:sym typeface="Calibri"/>
              </a:rPr>
              <a:t> very limited time is available to execute </a:t>
            </a:r>
            <a:endParaRPr sz="1333" b="1">
              <a:solidFill>
                <a:schemeClr val="dk1"/>
              </a:solidFill>
              <a:latin typeface="Calibri"/>
              <a:ea typeface="Calibri"/>
              <a:cs typeface="Calibri"/>
              <a:sym typeface="Calibri"/>
            </a:endParaRPr>
          </a:p>
          <a:p>
            <a:pPr marL="186262" algn="r">
              <a:lnSpc>
                <a:spcPct val="115000"/>
              </a:lnSpc>
            </a:pPr>
            <a:r>
              <a:rPr lang="en-US" sz="1333" b="1">
                <a:solidFill>
                  <a:schemeClr val="dk1"/>
                </a:solidFill>
                <a:latin typeface="Calibri"/>
                <a:ea typeface="Calibri"/>
                <a:cs typeface="Calibri"/>
                <a:sym typeface="Calibri"/>
              </a:rPr>
              <a:t>the mission and reach the goal.</a:t>
            </a:r>
            <a:endParaRPr sz="1333"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8"/>
          <p:cNvSpPr txBox="1"/>
          <p:nvPr/>
        </p:nvSpPr>
        <p:spPr>
          <a:xfrm>
            <a:off x="415600" y="593367"/>
            <a:ext cx="11360800" cy="763600"/>
          </a:xfrm>
          <a:prstGeom prst="rect">
            <a:avLst/>
          </a:prstGeom>
          <a:noFill/>
          <a:ln>
            <a:noFill/>
          </a:ln>
        </p:spPr>
        <p:txBody>
          <a:bodyPr spcFirstLastPara="1" wrap="square" lIns="121900" tIns="60933" rIns="121900" bIns="60933" anchor="ctr" anchorCtr="0">
            <a:noAutofit/>
          </a:bodyPr>
          <a:lstStyle/>
          <a:p>
            <a:r>
              <a:rPr lang="en-US" sz="3467" b="1">
                <a:solidFill>
                  <a:srgbClr val="595959"/>
                </a:solidFill>
                <a:latin typeface="Calibri"/>
                <a:ea typeface="Calibri"/>
                <a:cs typeface="Calibri"/>
                <a:sym typeface="Calibri"/>
              </a:rPr>
              <a:t>Let’s look at an interview … again</a:t>
            </a:r>
            <a:endParaRPr sz="3467" b="1">
              <a:solidFill>
                <a:srgbClr val="595959"/>
              </a:solidFill>
              <a:latin typeface="Calibri"/>
              <a:ea typeface="Calibri"/>
              <a:cs typeface="Calibri"/>
              <a:sym typeface="Calibri"/>
            </a:endParaRPr>
          </a:p>
          <a:p>
            <a:r>
              <a:rPr lang="en-US" sz="1333">
                <a:solidFill>
                  <a:srgbClr val="595959"/>
                </a:solidFill>
                <a:latin typeface="Calibri"/>
                <a:ea typeface="Calibri"/>
                <a:cs typeface="Calibri"/>
                <a:sym typeface="Calibri"/>
              </a:rPr>
              <a:t>How to do an Interview </a:t>
            </a:r>
            <a:endParaRPr sz="1333">
              <a:solidFill>
                <a:srgbClr val="595959"/>
              </a:solidFill>
              <a:latin typeface="Calibri"/>
              <a:ea typeface="Calibri"/>
              <a:cs typeface="Calibri"/>
              <a:sym typeface="Calibri"/>
            </a:endParaRPr>
          </a:p>
          <a:p>
            <a:endParaRPr sz="1333" b="1">
              <a:solidFill>
                <a:srgbClr val="595959"/>
              </a:solidFill>
              <a:latin typeface="Calibri"/>
              <a:ea typeface="Calibri"/>
              <a:cs typeface="Calibri"/>
              <a:sym typeface="Calibri"/>
            </a:endParaRPr>
          </a:p>
        </p:txBody>
      </p:sp>
      <p:sp>
        <p:nvSpPr>
          <p:cNvPr id="430" name="Google Shape;430;p58"/>
          <p:cNvSpPr txBox="1"/>
          <p:nvPr/>
        </p:nvSpPr>
        <p:spPr>
          <a:xfrm>
            <a:off x="6672800" y="1818867"/>
            <a:ext cx="5103600" cy="3477600"/>
          </a:xfrm>
          <a:prstGeom prst="rect">
            <a:avLst/>
          </a:prstGeom>
          <a:noFill/>
          <a:ln>
            <a:noFill/>
          </a:ln>
        </p:spPr>
        <p:txBody>
          <a:bodyPr spcFirstLastPara="1" wrap="square" lIns="121900" tIns="60933" rIns="121900" bIns="60933" anchor="t" anchorCtr="0">
            <a:noAutofit/>
          </a:bodyPr>
          <a:lstStyle/>
          <a:p>
            <a:pPr>
              <a:lnSpc>
                <a:spcPct val="120000"/>
              </a:lnSpc>
              <a:spcBef>
                <a:spcPts val="800"/>
              </a:spcBef>
              <a:buClr>
                <a:schemeClr val="dk1"/>
              </a:buClr>
              <a:buSzPts val="1900"/>
            </a:pPr>
            <a:endParaRPr sz="2533" b="1" dirty="0">
              <a:solidFill>
                <a:schemeClr val="dk1"/>
              </a:solidFill>
            </a:endParaRPr>
          </a:p>
          <a:p>
            <a:pPr>
              <a:lnSpc>
                <a:spcPct val="120000"/>
              </a:lnSpc>
              <a:spcBef>
                <a:spcPts val="800"/>
              </a:spcBef>
              <a:buClr>
                <a:schemeClr val="dk1"/>
              </a:buClr>
              <a:buSzPts val="1900"/>
            </a:pPr>
            <a:r>
              <a:rPr lang="en-US" sz="2533" b="1" dirty="0">
                <a:solidFill>
                  <a:schemeClr val="dk1"/>
                </a:solidFill>
              </a:rPr>
              <a:t>What was different in this interview in comparison to the first interview you saw?</a:t>
            </a:r>
            <a:endParaRPr sz="2533" b="1" dirty="0">
              <a:solidFill>
                <a:schemeClr val="dk1"/>
              </a:solidFill>
            </a:endParaRPr>
          </a:p>
          <a:p>
            <a:pPr>
              <a:lnSpc>
                <a:spcPct val="120000"/>
              </a:lnSpc>
              <a:spcBef>
                <a:spcPts val="800"/>
              </a:spcBef>
              <a:buClr>
                <a:srgbClr val="000000"/>
              </a:buClr>
              <a:buSzPts val="1200"/>
            </a:pPr>
            <a:endParaRPr sz="2000" b="1" dirty="0">
              <a:latin typeface="Calibri"/>
              <a:ea typeface="Calibri"/>
              <a:cs typeface="Calibri"/>
              <a:sym typeface="Calibri"/>
            </a:endParaRPr>
          </a:p>
        </p:txBody>
      </p:sp>
      <p:pic>
        <p:nvPicPr>
          <p:cNvPr id="431" name="Google Shape;431;p58" descr="Interviewer shows good quality of attention and listening, uses open questions and shows she values the answers, is aware respondent might be sensitive about admitting her needs, and guides her gently into offering realistic suggestions.  Used with permission www.go2itech.org." title="Demonstration Qualitative Interview - how it should be done">
            <a:hlinkClick r:id="rId3"/>
          </p:cNvPr>
          <p:cNvPicPr preferRelativeResize="0"/>
          <p:nvPr/>
        </p:nvPicPr>
        <p:blipFill>
          <a:blip r:embed="rId4">
            <a:alphaModFix/>
          </a:blip>
          <a:stretch>
            <a:fillRect/>
          </a:stretch>
        </p:blipFill>
        <p:spPr>
          <a:xfrm>
            <a:off x="415600" y="2022067"/>
            <a:ext cx="6002371" cy="3376333"/>
          </a:xfrm>
          <a:prstGeom prst="rect">
            <a:avLst/>
          </a:prstGeom>
          <a:noFill/>
          <a:ln w="19050" cap="flat" cmpd="sng">
            <a:solidFill>
              <a:schemeClr val="dk2"/>
            </a:solidFill>
            <a:prstDash val="solid"/>
            <a:round/>
            <a:headEnd type="none" w="sm" len="sm"/>
            <a:tailEnd type="none" w="sm" len="sm"/>
          </a:ln>
        </p:spPr>
      </p:pic>
      <p:sp>
        <p:nvSpPr>
          <p:cNvPr id="6" name="TextBox 5">
            <a:extLst>
              <a:ext uri="{FF2B5EF4-FFF2-40B4-BE49-F238E27FC236}">
                <a16:creationId xmlns:a16="http://schemas.microsoft.com/office/drawing/2014/main" id="{C39DEA7A-EA8F-4ED5-A322-F957FABB533B}"/>
              </a:ext>
            </a:extLst>
          </p:cNvPr>
          <p:cNvSpPr txBox="1"/>
          <p:nvPr/>
        </p:nvSpPr>
        <p:spPr>
          <a:xfrm>
            <a:off x="319097" y="6264633"/>
            <a:ext cx="6098874" cy="369332"/>
          </a:xfrm>
          <a:prstGeom prst="rect">
            <a:avLst/>
          </a:prstGeom>
          <a:noFill/>
        </p:spPr>
        <p:txBody>
          <a:bodyPr wrap="square">
            <a:spAutoFit/>
          </a:bodyPr>
          <a:lstStyle/>
          <a:p>
            <a:r>
              <a:rPr lang="en-US" dirty="0">
                <a:hlinkClick r:id="rId3"/>
              </a:rPr>
              <a:t>http://www.youtube.com/watch?v=eNMTJTnrTQQ</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0"/>
          <p:cNvSpPr txBox="1">
            <a:spLocks noGrp="1"/>
          </p:cNvSpPr>
          <p:nvPr>
            <p:ph type="title"/>
          </p:nvPr>
        </p:nvSpPr>
        <p:spPr>
          <a:xfrm>
            <a:off x="415600" y="593367"/>
            <a:ext cx="11360800" cy="763500"/>
          </a:xfrm>
          <a:prstGeom prst="rect">
            <a:avLst/>
          </a:prstGeom>
          <a:noFill/>
          <a:ln>
            <a:noFill/>
          </a:ln>
        </p:spPr>
        <p:txBody>
          <a:bodyPr spcFirstLastPara="1" vert="horz" wrap="square" lIns="121900" tIns="121900" rIns="121900" bIns="121900" rtlCol="0" anchor="t" anchorCtr="0">
            <a:noAutofit/>
          </a:bodyPr>
          <a:lstStyle/>
          <a:p>
            <a:pPr>
              <a:buClr>
                <a:schemeClr val="dk1"/>
              </a:buClr>
            </a:pPr>
            <a:r>
              <a:rPr lang="en-US" sz="3467" b="1">
                <a:solidFill>
                  <a:schemeClr val="dk2"/>
                </a:solidFill>
                <a:latin typeface="Calibri"/>
                <a:ea typeface="Calibri"/>
                <a:cs typeface="Calibri"/>
                <a:sym typeface="Calibri"/>
              </a:rPr>
              <a:t>Interview Stages | Execution</a:t>
            </a:r>
            <a:endParaRPr sz="3200" b="1">
              <a:latin typeface="Arial"/>
              <a:ea typeface="Arial"/>
              <a:cs typeface="Arial"/>
              <a:sym typeface="Arial"/>
            </a:endParaRPr>
          </a:p>
        </p:txBody>
      </p:sp>
      <p:sp>
        <p:nvSpPr>
          <p:cNvPr id="444" name="Google Shape;444;p60"/>
          <p:cNvSpPr txBox="1">
            <a:spLocks noGrp="1"/>
          </p:cNvSpPr>
          <p:nvPr>
            <p:ph type="body" idx="1"/>
          </p:nvPr>
        </p:nvSpPr>
        <p:spPr>
          <a:xfrm>
            <a:off x="415600" y="1700858"/>
            <a:ext cx="4277485" cy="4390975"/>
          </a:xfrm>
          <a:prstGeom prst="rect">
            <a:avLst/>
          </a:prstGeom>
          <a:noFill/>
          <a:ln>
            <a:noFill/>
          </a:ln>
        </p:spPr>
        <p:txBody>
          <a:bodyPr spcFirstLastPara="1" vert="horz" wrap="square" lIns="121900" tIns="121900" rIns="121900" bIns="121900" rtlCol="0" anchor="t" anchorCtr="0">
            <a:noAutofit/>
          </a:bodyPr>
          <a:lstStyle/>
          <a:p>
            <a:pPr marL="186262" indent="0">
              <a:buNone/>
            </a:pPr>
            <a:r>
              <a:rPr lang="en-US" sz="3333" b="1">
                <a:solidFill>
                  <a:schemeClr val="dk1"/>
                </a:solidFill>
                <a:latin typeface="Calibri"/>
                <a:ea typeface="Calibri"/>
                <a:cs typeface="Calibri"/>
                <a:sym typeface="Calibri"/>
              </a:rPr>
              <a:t>Take notes!</a:t>
            </a:r>
            <a:endParaRPr sz="3333" b="1">
              <a:solidFill>
                <a:schemeClr val="dk1"/>
              </a:solidFill>
              <a:latin typeface="Calibri"/>
              <a:ea typeface="Calibri"/>
              <a:cs typeface="Calibri"/>
              <a:sym typeface="Calibri"/>
            </a:endParaRPr>
          </a:p>
          <a:p>
            <a:pPr marL="186262" indent="0">
              <a:buNone/>
            </a:pPr>
            <a:endParaRPr sz="2400">
              <a:solidFill>
                <a:srgbClr val="00B050"/>
              </a:solidFill>
              <a:latin typeface="Calibri"/>
              <a:ea typeface="Calibri"/>
              <a:cs typeface="Calibri"/>
              <a:sym typeface="Calibri"/>
            </a:endParaRPr>
          </a:p>
          <a:p>
            <a:pPr indent="-397923">
              <a:buClr>
                <a:schemeClr val="dk1"/>
              </a:buClr>
              <a:buSzPts val="1100"/>
              <a:buFont typeface="Calibri"/>
              <a:buChar char="●"/>
            </a:pPr>
            <a:r>
              <a:rPr lang="en-US" sz="2267">
                <a:solidFill>
                  <a:schemeClr val="dk1"/>
                </a:solidFill>
                <a:latin typeface="Calibri"/>
                <a:ea typeface="Calibri"/>
                <a:cs typeface="Calibri"/>
                <a:sym typeface="Calibri"/>
              </a:rPr>
              <a:t>Use </a:t>
            </a:r>
            <a:r>
              <a:rPr lang="en-US" sz="2267" b="1">
                <a:solidFill>
                  <a:schemeClr val="dk1"/>
                </a:solidFill>
                <a:latin typeface="Calibri"/>
                <a:ea typeface="Calibri"/>
                <a:cs typeface="Calibri"/>
                <a:sym typeface="Calibri"/>
              </a:rPr>
              <a:t>time stamps</a:t>
            </a:r>
            <a:r>
              <a:rPr lang="en-US" sz="2267">
                <a:solidFill>
                  <a:schemeClr val="dk1"/>
                </a:solidFill>
                <a:latin typeface="Calibri"/>
                <a:ea typeface="Calibri"/>
                <a:cs typeface="Calibri"/>
                <a:sym typeface="Calibri"/>
              </a:rPr>
              <a:t> (especially helpful if recording)</a:t>
            </a:r>
            <a:endParaRPr sz="2267">
              <a:solidFill>
                <a:schemeClr val="dk1"/>
              </a:solidFill>
              <a:latin typeface="Calibri"/>
              <a:ea typeface="Calibri"/>
              <a:cs typeface="Calibri"/>
              <a:sym typeface="Calibri"/>
            </a:endParaRPr>
          </a:p>
          <a:p>
            <a:pPr indent="-397923">
              <a:buClr>
                <a:schemeClr val="dk1"/>
              </a:buClr>
              <a:buSzPts val="1100"/>
              <a:buFont typeface="Calibri"/>
              <a:buChar char="●"/>
            </a:pPr>
            <a:r>
              <a:rPr lang="en-US" sz="2267">
                <a:solidFill>
                  <a:schemeClr val="dk1"/>
                </a:solidFill>
                <a:latin typeface="Calibri"/>
                <a:ea typeface="Calibri"/>
                <a:cs typeface="Calibri"/>
                <a:sym typeface="Calibri"/>
              </a:rPr>
              <a:t>It is okay if they only make sense to you, but they must make sense!</a:t>
            </a:r>
            <a:endParaRPr sz="2267">
              <a:solidFill>
                <a:schemeClr val="dk1"/>
              </a:solidFill>
              <a:latin typeface="Calibri"/>
              <a:ea typeface="Calibri"/>
              <a:cs typeface="Calibri"/>
              <a:sym typeface="Calibri"/>
            </a:endParaRPr>
          </a:p>
          <a:p>
            <a:pPr indent="-397923">
              <a:buClr>
                <a:schemeClr val="dk1"/>
              </a:buClr>
              <a:buSzPts val="1100"/>
              <a:buFont typeface="Calibri"/>
              <a:buChar char="●"/>
            </a:pPr>
            <a:r>
              <a:rPr lang="en-US" sz="2267">
                <a:solidFill>
                  <a:schemeClr val="dk1"/>
                </a:solidFill>
                <a:latin typeface="Calibri"/>
                <a:ea typeface="Calibri"/>
                <a:cs typeface="Calibri"/>
                <a:sym typeface="Calibri"/>
              </a:rPr>
              <a:t>They may not make sense tomorrow or next week</a:t>
            </a:r>
            <a:endParaRPr sz="2267">
              <a:solidFill>
                <a:schemeClr val="dk1"/>
              </a:solidFill>
              <a:latin typeface="Calibri"/>
              <a:ea typeface="Calibri"/>
              <a:cs typeface="Calibri"/>
              <a:sym typeface="Calibri"/>
            </a:endParaRPr>
          </a:p>
          <a:p>
            <a:pPr marL="0" indent="0">
              <a:spcBef>
                <a:spcPts val="2133"/>
              </a:spcBef>
              <a:buNone/>
            </a:pPr>
            <a:endParaRPr sz="1733">
              <a:latin typeface="Calibri"/>
              <a:ea typeface="Calibri"/>
              <a:cs typeface="Calibri"/>
              <a:sym typeface="Calibri"/>
            </a:endParaRPr>
          </a:p>
        </p:txBody>
      </p:sp>
      <p:pic>
        <p:nvPicPr>
          <p:cNvPr id="445" name="Google Shape;445;p60" descr="Text, letter&#10;&#10;Description automatically generated"/>
          <p:cNvPicPr preferRelativeResize="0"/>
          <p:nvPr/>
        </p:nvPicPr>
        <p:blipFill rotWithShape="1">
          <a:blip r:embed="rId3">
            <a:alphaModFix/>
          </a:blip>
          <a:srcRect/>
          <a:stretch/>
        </p:blipFill>
        <p:spPr>
          <a:xfrm>
            <a:off x="5922833" y="0"/>
            <a:ext cx="6269168" cy="6858000"/>
          </a:xfrm>
          <a:prstGeom prst="rect">
            <a:avLst/>
          </a:prstGeom>
          <a:noFill/>
          <a:ln w="19050" cap="flat" cmpd="sng">
            <a:solidFill>
              <a:srgbClr val="000000"/>
            </a:solidFill>
            <a:prstDash val="solid"/>
            <a:round/>
            <a:headEnd type="none" w="sm" len="sm"/>
            <a:tailEnd type="none" w="sm" len="sm"/>
          </a:ln>
        </p:spPr>
      </p:pic>
      <p:sp>
        <p:nvSpPr>
          <p:cNvPr id="446" name="Google Shape;446;p60"/>
          <p:cNvSpPr txBox="1"/>
          <p:nvPr/>
        </p:nvSpPr>
        <p:spPr>
          <a:xfrm>
            <a:off x="5713457" y="6559147"/>
            <a:ext cx="6612153" cy="328177"/>
          </a:xfrm>
          <a:prstGeom prst="rect">
            <a:avLst/>
          </a:prstGeom>
          <a:noFill/>
          <a:ln>
            <a:noFill/>
          </a:ln>
        </p:spPr>
        <p:txBody>
          <a:bodyPr spcFirstLastPara="1" wrap="square" lIns="121900" tIns="60933" rIns="121900" bIns="60933" anchor="t" anchorCtr="0">
            <a:spAutoFit/>
          </a:bodyPr>
          <a:lstStyle/>
          <a:p>
            <a:pPr>
              <a:buClr>
                <a:srgbClr val="000000"/>
              </a:buClr>
              <a:buSzPts val="1000"/>
            </a:pPr>
            <a:r>
              <a:rPr lang="en-US" sz="1333">
                <a:solidFill>
                  <a:srgbClr val="000000"/>
                </a:solidFill>
                <a:latin typeface="Arial"/>
                <a:ea typeface="Arial"/>
                <a:cs typeface="Arial"/>
                <a:sym typeface="Arial"/>
              </a:rPr>
              <a:t>From “Developing interview questions for in-depth responses” by A. Hunsucker</a:t>
            </a:r>
            <a:endParaRPr sz="1333">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1"/>
          <p:cNvSpPr txBox="1">
            <a:spLocks noGrp="1"/>
          </p:cNvSpPr>
          <p:nvPr>
            <p:ph type="body" idx="1"/>
          </p:nvPr>
        </p:nvSpPr>
        <p:spPr>
          <a:xfrm>
            <a:off x="415600" y="1700867"/>
            <a:ext cx="4583600" cy="4390800"/>
          </a:xfrm>
          <a:prstGeom prst="rect">
            <a:avLst/>
          </a:prstGeom>
          <a:noFill/>
          <a:ln>
            <a:noFill/>
          </a:ln>
        </p:spPr>
        <p:txBody>
          <a:bodyPr spcFirstLastPara="1" vert="horz" wrap="square" lIns="121900" tIns="121900" rIns="121900" bIns="121900" rtlCol="0" anchor="t" anchorCtr="0">
            <a:noAutofit/>
          </a:bodyPr>
          <a:lstStyle/>
          <a:p>
            <a:pPr marL="0" indent="0">
              <a:buNone/>
            </a:pPr>
            <a:r>
              <a:rPr lang="en-US" sz="3467" b="1">
                <a:solidFill>
                  <a:schemeClr val="dk1"/>
                </a:solidFill>
                <a:latin typeface="Calibri"/>
                <a:ea typeface="Calibri"/>
                <a:cs typeface="Calibri"/>
                <a:sym typeface="Calibri"/>
              </a:rPr>
              <a:t>Ideally the same day…</a:t>
            </a:r>
            <a:endParaRPr sz="3200" b="1">
              <a:solidFill>
                <a:schemeClr val="dk1"/>
              </a:solidFill>
              <a:latin typeface="Calibri"/>
              <a:ea typeface="Calibri"/>
              <a:cs typeface="Calibri"/>
              <a:sym typeface="Calibri"/>
            </a:endParaRPr>
          </a:p>
          <a:p>
            <a:pPr marL="186262" indent="0">
              <a:buNone/>
            </a:pPr>
            <a:endParaRPr sz="3200" b="1">
              <a:solidFill>
                <a:schemeClr val="dk1"/>
              </a:solidFill>
              <a:latin typeface="Calibri"/>
              <a:ea typeface="Calibri"/>
              <a:cs typeface="Calibri"/>
              <a:sym typeface="Calibri"/>
            </a:endParaRPr>
          </a:p>
          <a:p>
            <a:pPr marL="0" indent="0">
              <a:buNone/>
            </a:pPr>
            <a:r>
              <a:rPr lang="en-US">
                <a:solidFill>
                  <a:schemeClr val="dk1"/>
                </a:solidFill>
                <a:latin typeface="Calibri"/>
                <a:ea typeface="Calibri"/>
                <a:cs typeface="Calibri"/>
                <a:sym typeface="Calibri"/>
              </a:rPr>
              <a:t>… create a </a:t>
            </a:r>
            <a:r>
              <a:rPr lang="en-US" b="1">
                <a:solidFill>
                  <a:schemeClr val="dk1"/>
                </a:solidFill>
                <a:latin typeface="Calibri"/>
                <a:ea typeface="Calibri"/>
                <a:cs typeface="Calibri"/>
                <a:sym typeface="Calibri"/>
              </a:rPr>
              <a:t>summary (aka braindump)</a:t>
            </a:r>
            <a:r>
              <a:rPr lang="en-US">
                <a:solidFill>
                  <a:schemeClr val="dk1"/>
                </a:solidFill>
                <a:latin typeface="Calibri"/>
                <a:ea typeface="Calibri"/>
                <a:cs typeface="Calibri"/>
                <a:sym typeface="Calibri"/>
              </a:rPr>
              <a:t> using your interview notes, debrief notes, recordings, and experience.</a:t>
            </a:r>
            <a:endParaRPr>
              <a:solidFill>
                <a:schemeClr val="dk1"/>
              </a:solidFill>
              <a:latin typeface="Calibri"/>
              <a:ea typeface="Calibri"/>
              <a:cs typeface="Calibri"/>
              <a:sym typeface="Calibri"/>
            </a:endParaRPr>
          </a:p>
          <a:p>
            <a:pPr marL="186262" indent="0">
              <a:buNone/>
            </a:pPr>
            <a:endParaRPr>
              <a:solidFill>
                <a:schemeClr val="dk1"/>
              </a:solidFill>
              <a:latin typeface="Calibri"/>
              <a:ea typeface="Calibri"/>
              <a:cs typeface="Calibri"/>
              <a:sym typeface="Calibri"/>
            </a:endParaRPr>
          </a:p>
          <a:p>
            <a:pPr marL="0" indent="0">
              <a:buNone/>
            </a:pPr>
            <a:r>
              <a:rPr lang="en-US">
                <a:solidFill>
                  <a:schemeClr val="dk1"/>
                </a:solidFill>
                <a:latin typeface="Calibri"/>
                <a:ea typeface="Calibri"/>
                <a:cs typeface="Calibri"/>
                <a:sym typeface="Calibri"/>
              </a:rPr>
              <a:t>… </a:t>
            </a:r>
            <a:r>
              <a:rPr lang="en-US" b="1">
                <a:solidFill>
                  <a:schemeClr val="dk1"/>
                </a:solidFill>
                <a:latin typeface="Calibri"/>
                <a:ea typeface="Calibri"/>
                <a:cs typeface="Calibri"/>
                <a:sym typeface="Calibri"/>
              </a:rPr>
              <a:t>debrief with your Team</a:t>
            </a:r>
            <a:r>
              <a:rPr lang="en-US">
                <a:solidFill>
                  <a:schemeClr val="dk1"/>
                </a:solidFill>
                <a:latin typeface="Calibri"/>
                <a:ea typeface="Calibri"/>
                <a:cs typeface="Calibri"/>
                <a:sym typeface="Calibri"/>
              </a:rPr>
              <a:t> and share the summary and 2-3 most important insights gathered. </a:t>
            </a:r>
            <a:endParaRPr>
              <a:solidFill>
                <a:schemeClr val="dk1"/>
              </a:solidFill>
              <a:latin typeface="Calibri"/>
              <a:ea typeface="Calibri"/>
              <a:cs typeface="Calibri"/>
              <a:sym typeface="Calibri"/>
            </a:endParaRPr>
          </a:p>
        </p:txBody>
      </p:sp>
      <p:pic>
        <p:nvPicPr>
          <p:cNvPr id="452" name="Google Shape;452;p61" descr="Text, whiteboard&#10;&#10;Description automatically generated"/>
          <p:cNvPicPr preferRelativeResize="0"/>
          <p:nvPr/>
        </p:nvPicPr>
        <p:blipFill rotWithShape="1">
          <a:blip r:embed="rId3">
            <a:alphaModFix/>
          </a:blip>
          <a:srcRect t="25155"/>
          <a:stretch/>
        </p:blipFill>
        <p:spPr>
          <a:xfrm>
            <a:off x="7806568" y="4295633"/>
            <a:ext cx="3969833" cy="2228475"/>
          </a:xfrm>
          <a:prstGeom prst="rect">
            <a:avLst/>
          </a:prstGeom>
          <a:noFill/>
          <a:ln w="19050" cap="flat" cmpd="sng">
            <a:solidFill>
              <a:srgbClr val="000000"/>
            </a:solidFill>
            <a:prstDash val="solid"/>
            <a:round/>
            <a:headEnd type="none" w="sm" len="sm"/>
            <a:tailEnd type="none" w="sm" len="sm"/>
          </a:ln>
        </p:spPr>
      </p:pic>
      <p:sp>
        <p:nvSpPr>
          <p:cNvPr id="453" name="Google Shape;453;p61"/>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Autofit/>
          </a:bodyPr>
          <a:lstStyle/>
          <a:p>
            <a:pPr>
              <a:buClr>
                <a:schemeClr val="dk1"/>
              </a:buClr>
            </a:pPr>
            <a:r>
              <a:rPr lang="en-US" sz="3467" b="1">
                <a:solidFill>
                  <a:schemeClr val="dk2"/>
                </a:solidFill>
                <a:latin typeface="Calibri"/>
                <a:ea typeface="Calibri"/>
                <a:cs typeface="Calibri"/>
                <a:sym typeface="Calibri"/>
              </a:rPr>
              <a:t>Interview Stages | Post (3/3)</a:t>
            </a:r>
            <a:endParaRPr sz="3200" b="1">
              <a:latin typeface="Arial"/>
              <a:ea typeface="Arial"/>
              <a:cs typeface="Arial"/>
              <a:sym typeface="Arial"/>
            </a:endParaRPr>
          </a:p>
        </p:txBody>
      </p:sp>
      <p:pic>
        <p:nvPicPr>
          <p:cNvPr id="454" name="Google Shape;454;p61" descr="Text&#10;&#10;Description automatically generated"/>
          <p:cNvPicPr preferRelativeResize="0"/>
          <p:nvPr/>
        </p:nvPicPr>
        <p:blipFill rotWithShape="1">
          <a:blip r:embed="rId4">
            <a:alphaModFix/>
          </a:blip>
          <a:srcRect r="8054" b="2515"/>
          <a:stretch/>
        </p:blipFill>
        <p:spPr>
          <a:xfrm>
            <a:off x="5623866" y="2043034"/>
            <a:ext cx="3969833" cy="2665199"/>
          </a:xfrm>
          <a:prstGeom prst="rect">
            <a:avLst/>
          </a:prstGeom>
          <a:noFill/>
          <a:ln w="19050" cap="flat" cmpd="sng">
            <a:solidFill>
              <a:srgbClr val="000000"/>
            </a:solidFill>
            <a:prstDash val="solid"/>
            <a:round/>
            <a:headEnd type="none" w="sm" len="sm"/>
            <a:tailEnd type="none" w="sm" len="sm"/>
          </a:ln>
        </p:spPr>
      </p:pic>
      <p:pic>
        <p:nvPicPr>
          <p:cNvPr id="455" name="Google Shape;455;p61"/>
          <p:cNvPicPr preferRelativeResize="0"/>
          <p:nvPr/>
        </p:nvPicPr>
        <p:blipFill>
          <a:blip r:embed="rId5">
            <a:alphaModFix/>
          </a:blip>
          <a:stretch>
            <a:fillRect/>
          </a:stretch>
        </p:blipFill>
        <p:spPr>
          <a:xfrm>
            <a:off x="8121801" y="683367"/>
            <a:ext cx="3654599" cy="2435667"/>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In-class Activity</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54461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04b27fd613_0_32"/>
          <p:cNvSpPr txBox="1">
            <a:spLocks noGrp="1"/>
          </p:cNvSpPr>
          <p:nvPr>
            <p:ph type="title" idx="4294967295"/>
          </p:nvPr>
        </p:nvSpPr>
        <p:spPr>
          <a:xfrm>
            <a:off x="0" y="190500"/>
            <a:ext cx="903922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In-class activity</a:t>
            </a:r>
            <a:endParaRPr dirty="0"/>
          </a:p>
        </p:txBody>
      </p:sp>
      <p:sp>
        <p:nvSpPr>
          <p:cNvPr id="126" name="Google Shape;126;g204b27fd613_0_32"/>
          <p:cNvSpPr txBox="1"/>
          <p:nvPr/>
        </p:nvSpPr>
        <p:spPr>
          <a:xfrm>
            <a:off x="519666" y="1274634"/>
            <a:ext cx="11315775" cy="4678163"/>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dirty="0">
                <a:latin typeface="Raleway"/>
                <a:ea typeface="Raleway"/>
                <a:cs typeface="Raleway"/>
                <a:sym typeface="Raleway"/>
              </a:rPr>
              <a:t>Sit with your group</a:t>
            </a:r>
          </a:p>
          <a:p>
            <a:pPr marL="609585" indent="-423323">
              <a:buSzPts val="1400"/>
              <a:buFont typeface="Raleway"/>
              <a:buChar char="●"/>
            </a:pPr>
            <a:r>
              <a:rPr lang="en-US" sz="2400" dirty="0">
                <a:latin typeface="Raleway"/>
                <a:ea typeface="Raleway"/>
                <a:cs typeface="Raleway"/>
                <a:sym typeface="Raleway"/>
              </a:rPr>
              <a:t>Bring out the problem statement</a:t>
            </a:r>
          </a:p>
          <a:p>
            <a:pPr marL="609585" indent="-423323">
              <a:buSzPts val="1400"/>
              <a:buFont typeface="Raleway"/>
              <a:buChar char="●"/>
            </a:pPr>
            <a:r>
              <a:rPr lang="en-US" sz="2400" dirty="0">
                <a:latin typeface="Raleway"/>
                <a:ea typeface="Raleway"/>
                <a:cs typeface="Raleway"/>
                <a:sym typeface="Raleway"/>
              </a:rPr>
              <a:t>Decide on what you want to explore or understand through the research method</a:t>
            </a:r>
          </a:p>
          <a:p>
            <a:pPr marL="1066785" lvl="1" indent="-423323">
              <a:buSzPts val="1400"/>
              <a:buFont typeface="Raleway"/>
              <a:buChar char="●"/>
            </a:pPr>
            <a:r>
              <a:rPr lang="en-US" sz="2400" dirty="0">
                <a:latin typeface="Raleway"/>
                <a:ea typeface="Raleway"/>
                <a:cs typeface="Raleway"/>
                <a:sym typeface="Raleway"/>
              </a:rPr>
              <a:t>What should be research questions?</a:t>
            </a:r>
          </a:p>
          <a:p>
            <a:pPr marL="609585" indent="-423323">
              <a:buSzPts val="1400"/>
              <a:buFont typeface="Raleway"/>
              <a:buChar char="●"/>
            </a:pPr>
            <a:r>
              <a:rPr lang="en-US" sz="2400" dirty="0">
                <a:latin typeface="Raleway"/>
                <a:ea typeface="Raleway"/>
                <a:cs typeface="Raleway"/>
                <a:sym typeface="Raleway"/>
              </a:rPr>
              <a:t>Decide on which research methods to apply</a:t>
            </a:r>
          </a:p>
          <a:p>
            <a:pPr marL="609585" indent="-423323">
              <a:buSzPts val="1400"/>
              <a:buFont typeface="Raleway"/>
              <a:buChar char="●"/>
            </a:pPr>
            <a:r>
              <a:rPr lang="en-US" sz="2400" dirty="0">
                <a:latin typeface="Raleway"/>
                <a:ea typeface="Raleway"/>
                <a:cs typeface="Raleway"/>
                <a:sym typeface="Raleway"/>
              </a:rPr>
              <a:t>Decide on who is your potential participants and how you plan to reach out to them</a:t>
            </a:r>
          </a:p>
          <a:p>
            <a:pPr marL="609585" indent="-423323">
              <a:buSzPts val="1400"/>
              <a:buFont typeface="Raleway"/>
              <a:buChar char="●"/>
            </a:pPr>
            <a:r>
              <a:rPr lang="en-US" sz="2400" dirty="0">
                <a:latin typeface="Raleway"/>
                <a:ea typeface="Raleway"/>
                <a:cs typeface="Raleway"/>
                <a:sym typeface="Raleway"/>
              </a:rPr>
              <a:t>Finalize your research method</a:t>
            </a:r>
          </a:p>
          <a:p>
            <a:pPr marL="609585" indent="-423323">
              <a:buSzPts val="1400"/>
              <a:buFont typeface="Raleway"/>
              <a:buChar char="●"/>
            </a:pPr>
            <a:r>
              <a:rPr lang="en-US" sz="2400" dirty="0">
                <a:latin typeface="Raleway"/>
                <a:ea typeface="Raleway"/>
                <a:cs typeface="Raleway"/>
                <a:sym typeface="Raleway"/>
              </a:rPr>
              <a:t>How long do you need to collect data?</a:t>
            </a:r>
          </a:p>
          <a:p>
            <a:pPr marL="609585" indent="-423323">
              <a:buSzPts val="1400"/>
              <a:buFont typeface="Raleway"/>
              <a:buChar char="●"/>
            </a:pPr>
            <a:r>
              <a:rPr lang="en-US" sz="2400" dirty="0">
                <a:latin typeface="Raleway"/>
                <a:ea typeface="Raleway"/>
                <a:cs typeface="Raleway"/>
                <a:sym typeface="Raleway"/>
              </a:rPr>
              <a:t>Where do you plan to store the collected data?</a:t>
            </a:r>
          </a:p>
          <a:p>
            <a:pPr marL="186262">
              <a:buSzPts val="1400"/>
            </a:pPr>
            <a:endParaRPr lang="en-US" sz="2400" dirty="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p:nvPr/>
        </p:nvSpPr>
        <p:spPr>
          <a:xfrm>
            <a:off x="1403497" y="3823006"/>
            <a:ext cx="4876800" cy="2092634"/>
          </a:xfrm>
          <a:prstGeom prst="rect">
            <a:avLst/>
          </a:prstGeom>
          <a:noFill/>
          <a:ln>
            <a:noFill/>
          </a:ln>
        </p:spPr>
        <p:txBody>
          <a:bodyPr spcFirstLastPara="1" wrap="square" lIns="121900" tIns="60933" rIns="121900" bIns="60933" anchor="t" anchorCtr="0">
            <a:spAutoFit/>
          </a:bodyPr>
          <a:lstStyle/>
          <a:p>
            <a:pPr>
              <a:buClr>
                <a:srgbClr val="000000"/>
              </a:buClr>
              <a:buSzPts val="1800"/>
            </a:pPr>
            <a:r>
              <a:rPr lang="en-US" sz="2400" b="1">
                <a:solidFill>
                  <a:schemeClr val="dk1"/>
                </a:solidFill>
                <a:latin typeface="Calibri"/>
                <a:ea typeface="Calibri"/>
                <a:cs typeface="Calibri"/>
                <a:sym typeface="Calibri"/>
              </a:rPr>
              <a:t>Quantitative</a:t>
            </a:r>
            <a:endParaRPr sz="1867">
              <a:solidFill>
                <a:srgbClr val="000000"/>
              </a:solidFill>
              <a:latin typeface="Calibri"/>
              <a:ea typeface="Calibri"/>
              <a:cs typeface="Calibri"/>
              <a:sym typeface="Calibri"/>
            </a:endParaRPr>
          </a:p>
          <a:p>
            <a:pPr>
              <a:buClr>
                <a:srgbClr val="000000"/>
              </a:buClr>
              <a:buSzPts val="800"/>
            </a:pPr>
            <a:endParaRPr sz="1067">
              <a:solidFill>
                <a:schemeClr val="dk1"/>
              </a:solidFill>
              <a:latin typeface="Calibri"/>
              <a:ea typeface="Calibri"/>
              <a:cs typeface="Calibri"/>
              <a:sym typeface="Calibri"/>
            </a:endParaRPr>
          </a:p>
          <a:p>
            <a:pPr>
              <a:buClr>
                <a:srgbClr val="000000"/>
              </a:buClr>
              <a:buSzPts val="1600"/>
            </a:pPr>
            <a:r>
              <a:rPr lang="en-US" sz="2133">
                <a:solidFill>
                  <a:schemeClr val="dk1"/>
                </a:solidFill>
                <a:latin typeface="Calibri"/>
                <a:ea typeface="Calibri"/>
                <a:cs typeface="Calibri"/>
                <a:sym typeface="Calibri"/>
              </a:rPr>
              <a:t>Broad identification of </a:t>
            </a:r>
            <a:r>
              <a:rPr lang="en-US" sz="2133" u="sng">
                <a:solidFill>
                  <a:srgbClr val="FF0000"/>
                </a:solidFill>
                <a:latin typeface="Calibri"/>
                <a:ea typeface="Calibri"/>
                <a:cs typeface="Calibri"/>
                <a:sym typeface="Calibri"/>
              </a:rPr>
              <a:t>what</a:t>
            </a:r>
            <a:r>
              <a:rPr lang="en-US" sz="2133">
                <a:solidFill>
                  <a:schemeClr val="dk1"/>
                </a:solidFill>
                <a:latin typeface="Calibri"/>
                <a:ea typeface="Calibri"/>
                <a:cs typeface="Calibri"/>
                <a:sym typeface="Calibri"/>
              </a:rPr>
              <a:t>, via patterns and trends.</a:t>
            </a:r>
            <a:endParaRPr sz="1867">
              <a:solidFill>
                <a:srgbClr val="000000"/>
              </a:solidFill>
              <a:latin typeface="Calibri"/>
              <a:ea typeface="Calibri"/>
              <a:cs typeface="Calibri"/>
              <a:sym typeface="Calibri"/>
            </a:endParaRPr>
          </a:p>
          <a:p>
            <a:pPr>
              <a:buClr>
                <a:srgbClr val="000000"/>
              </a:buClr>
              <a:buSzPts val="600"/>
            </a:pPr>
            <a:endParaRPr sz="800">
              <a:solidFill>
                <a:schemeClr val="dk1"/>
              </a:solidFill>
              <a:latin typeface="Calibri"/>
              <a:ea typeface="Calibri"/>
              <a:cs typeface="Calibri"/>
              <a:sym typeface="Calibri"/>
            </a:endParaRPr>
          </a:p>
          <a:p>
            <a:pPr>
              <a:buClr>
                <a:srgbClr val="000000"/>
              </a:buClr>
              <a:buSzPts val="1600"/>
            </a:pPr>
            <a:r>
              <a:rPr lang="en-US" sz="2133">
                <a:solidFill>
                  <a:schemeClr val="dk1"/>
                </a:solidFill>
                <a:latin typeface="Calibri"/>
                <a:ea typeface="Calibri"/>
                <a:cs typeface="Calibri"/>
                <a:sym typeface="Calibri"/>
              </a:rPr>
              <a:t>Good for informing where to start, confirming, and refuting hypotheses.</a:t>
            </a:r>
            <a:endParaRPr sz="1867">
              <a:solidFill>
                <a:srgbClr val="000000"/>
              </a:solidFill>
              <a:latin typeface="Calibri"/>
              <a:ea typeface="Calibri"/>
              <a:cs typeface="Calibri"/>
              <a:sym typeface="Calibri"/>
            </a:endParaRPr>
          </a:p>
        </p:txBody>
      </p:sp>
      <p:sp>
        <p:nvSpPr>
          <p:cNvPr id="159" name="Google Shape;159;p25"/>
          <p:cNvSpPr txBox="1"/>
          <p:nvPr/>
        </p:nvSpPr>
        <p:spPr>
          <a:xfrm>
            <a:off x="1399533" y="3176367"/>
            <a:ext cx="1698400" cy="451287"/>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US" sz="2133" b="1">
                <a:solidFill>
                  <a:srgbClr val="00B050"/>
                </a:solidFill>
                <a:latin typeface="Calibri"/>
                <a:ea typeface="Calibri"/>
                <a:cs typeface="Calibri"/>
                <a:sym typeface="Calibri"/>
              </a:rPr>
              <a:t>Data mining</a:t>
            </a:r>
            <a:endParaRPr sz="1867">
              <a:solidFill>
                <a:srgbClr val="000000"/>
              </a:solidFill>
              <a:latin typeface="Calibri"/>
              <a:ea typeface="Calibri"/>
              <a:cs typeface="Calibri"/>
              <a:sym typeface="Calibri"/>
            </a:endParaRPr>
          </a:p>
        </p:txBody>
      </p:sp>
      <p:grpSp>
        <p:nvGrpSpPr>
          <p:cNvPr id="160" name="Google Shape;160;p25"/>
          <p:cNvGrpSpPr/>
          <p:nvPr/>
        </p:nvGrpSpPr>
        <p:grpSpPr>
          <a:xfrm>
            <a:off x="821834" y="3876176"/>
            <a:ext cx="10793277" cy="451659"/>
            <a:chOff x="490100" y="3887688"/>
            <a:chExt cx="8129100" cy="2271922"/>
          </a:xfrm>
        </p:grpSpPr>
        <p:sp>
          <p:nvSpPr>
            <p:cNvPr id="161" name="Google Shape;161;p25"/>
            <p:cNvSpPr/>
            <p:nvPr/>
          </p:nvSpPr>
          <p:spPr>
            <a:xfrm>
              <a:off x="5702300" y="3887688"/>
              <a:ext cx="2916900" cy="2271900"/>
            </a:xfrm>
            <a:prstGeom prst="homePlate">
              <a:avLst>
                <a:gd name="adj" fmla="val 30232"/>
              </a:avLst>
            </a:prstGeom>
            <a:solidFill>
              <a:srgbClr val="7F7F7F">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Arial"/>
                <a:ea typeface="Arial"/>
                <a:cs typeface="Arial"/>
                <a:sym typeface="Arial"/>
              </a:endParaRPr>
            </a:p>
          </p:txBody>
        </p:sp>
        <p:sp>
          <p:nvSpPr>
            <p:cNvPr id="162" name="Google Shape;162;p25"/>
            <p:cNvSpPr/>
            <p:nvPr/>
          </p:nvSpPr>
          <p:spPr>
            <a:xfrm flipH="1">
              <a:off x="490100" y="3887710"/>
              <a:ext cx="5212200" cy="2271900"/>
            </a:xfrm>
            <a:prstGeom prst="homePlate">
              <a:avLst>
                <a:gd name="adj" fmla="val 30232"/>
              </a:avLst>
            </a:prstGeom>
            <a:solidFill>
              <a:srgbClr val="7F7F7F">
                <a:alpha val="20000"/>
              </a:srgbClr>
            </a:solidFill>
            <a:ln>
              <a:noFill/>
            </a:ln>
          </p:spPr>
          <p:txBody>
            <a:bodyPr spcFirstLastPara="1" wrap="square" lIns="121900" tIns="60933" rIns="121900" bIns="60933" anchor="ctr" anchorCtr="0">
              <a:noAutofit/>
            </a:bodyPr>
            <a:lstStyle/>
            <a:p>
              <a:pPr algn="ctr">
                <a:buClr>
                  <a:srgbClr val="000000"/>
                </a:buClr>
                <a:buSzPts val="1050"/>
              </a:pPr>
              <a:endParaRPr sz="1400">
                <a:solidFill>
                  <a:schemeClr val="lt1"/>
                </a:solidFill>
                <a:latin typeface="Arial"/>
                <a:ea typeface="Arial"/>
                <a:cs typeface="Arial"/>
                <a:sym typeface="Arial"/>
              </a:endParaRPr>
            </a:p>
          </p:txBody>
        </p:sp>
      </p:grpSp>
      <p:sp>
        <p:nvSpPr>
          <p:cNvPr id="163" name="Google Shape;163;p25"/>
          <p:cNvSpPr txBox="1"/>
          <p:nvPr/>
        </p:nvSpPr>
        <p:spPr>
          <a:xfrm>
            <a:off x="4270591" y="3204600"/>
            <a:ext cx="1165600" cy="451287"/>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US" sz="2133" b="1">
                <a:solidFill>
                  <a:srgbClr val="00B050"/>
                </a:solidFill>
                <a:latin typeface="Calibri"/>
                <a:ea typeface="Calibri"/>
                <a:cs typeface="Calibri"/>
                <a:sym typeface="Calibri"/>
              </a:rPr>
              <a:t>Surveys</a:t>
            </a:r>
            <a:endParaRPr sz="1867" b="1">
              <a:solidFill>
                <a:srgbClr val="00B050"/>
              </a:solidFill>
              <a:latin typeface="Calibri"/>
              <a:ea typeface="Calibri"/>
              <a:cs typeface="Calibri"/>
              <a:sym typeface="Calibri"/>
            </a:endParaRPr>
          </a:p>
        </p:txBody>
      </p:sp>
      <p:sp>
        <p:nvSpPr>
          <p:cNvPr id="164" name="Google Shape;164;p25"/>
          <p:cNvSpPr txBox="1"/>
          <p:nvPr/>
        </p:nvSpPr>
        <p:spPr>
          <a:xfrm>
            <a:off x="6608867" y="3204600"/>
            <a:ext cx="1812800" cy="451287"/>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US" sz="2133" b="1">
                <a:solidFill>
                  <a:srgbClr val="00B050"/>
                </a:solidFill>
                <a:latin typeface="Calibri"/>
                <a:ea typeface="Calibri"/>
                <a:cs typeface="Calibri"/>
                <a:sym typeface="Calibri"/>
              </a:rPr>
              <a:t>Focus Groups</a:t>
            </a:r>
            <a:endParaRPr sz="1867">
              <a:solidFill>
                <a:srgbClr val="000000"/>
              </a:solidFill>
              <a:latin typeface="Calibri"/>
              <a:ea typeface="Calibri"/>
              <a:cs typeface="Calibri"/>
              <a:sym typeface="Calibri"/>
            </a:endParaRPr>
          </a:p>
        </p:txBody>
      </p:sp>
      <p:sp>
        <p:nvSpPr>
          <p:cNvPr id="165" name="Google Shape;165;p25"/>
          <p:cNvSpPr txBox="1"/>
          <p:nvPr/>
        </p:nvSpPr>
        <p:spPr>
          <a:xfrm>
            <a:off x="8861333" y="3204600"/>
            <a:ext cx="2598000" cy="451287"/>
          </a:xfrm>
          <a:prstGeom prst="rect">
            <a:avLst/>
          </a:prstGeom>
          <a:noFill/>
          <a:ln>
            <a:noFill/>
          </a:ln>
        </p:spPr>
        <p:txBody>
          <a:bodyPr spcFirstLastPara="1" wrap="square" lIns="121900" tIns="60933" rIns="121900" bIns="60933" anchor="t" anchorCtr="0">
            <a:spAutoFit/>
          </a:bodyPr>
          <a:lstStyle/>
          <a:p>
            <a:pPr>
              <a:buClr>
                <a:srgbClr val="000000"/>
              </a:buClr>
              <a:buSzPts val="1600"/>
            </a:pPr>
            <a:r>
              <a:rPr lang="en-US" sz="2133" b="1">
                <a:solidFill>
                  <a:srgbClr val="00B050"/>
                </a:solidFill>
                <a:latin typeface="Calibri"/>
                <a:ea typeface="Calibri"/>
                <a:cs typeface="Calibri"/>
                <a:sym typeface="Calibri"/>
              </a:rPr>
              <a:t>In-depth Interviews</a:t>
            </a:r>
            <a:endParaRPr sz="1867">
              <a:solidFill>
                <a:srgbClr val="000000"/>
              </a:solidFill>
              <a:latin typeface="Calibri"/>
              <a:ea typeface="Calibri"/>
              <a:cs typeface="Calibri"/>
              <a:sym typeface="Calibri"/>
            </a:endParaRPr>
          </a:p>
        </p:txBody>
      </p:sp>
      <p:sp>
        <p:nvSpPr>
          <p:cNvPr id="166" name="Google Shape;166;p25"/>
          <p:cNvSpPr txBox="1"/>
          <p:nvPr/>
        </p:nvSpPr>
        <p:spPr>
          <a:xfrm>
            <a:off x="6653619" y="3876169"/>
            <a:ext cx="4489200" cy="2092634"/>
          </a:xfrm>
          <a:prstGeom prst="rect">
            <a:avLst/>
          </a:prstGeom>
          <a:noFill/>
          <a:ln>
            <a:noFill/>
          </a:ln>
        </p:spPr>
        <p:txBody>
          <a:bodyPr spcFirstLastPara="1" wrap="square" lIns="121900" tIns="60933" rIns="121900" bIns="60933" anchor="t" anchorCtr="0">
            <a:spAutoFit/>
          </a:bodyPr>
          <a:lstStyle/>
          <a:p>
            <a:pPr>
              <a:buClr>
                <a:srgbClr val="000000"/>
              </a:buClr>
              <a:buSzPts val="1800"/>
            </a:pPr>
            <a:r>
              <a:rPr lang="en-US" sz="2400" b="1">
                <a:solidFill>
                  <a:schemeClr val="dk1"/>
                </a:solidFill>
                <a:latin typeface="Calibri"/>
                <a:ea typeface="Calibri"/>
                <a:cs typeface="Calibri"/>
                <a:sym typeface="Calibri"/>
              </a:rPr>
              <a:t>Qualitative</a:t>
            </a:r>
            <a:endParaRPr sz="1867">
              <a:solidFill>
                <a:srgbClr val="000000"/>
              </a:solidFill>
              <a:latin typeface="Calibri"/>
              <a:ea typeface="Calibri"/>
              <a:cs typeface="Calibri"/>
              <a:sym typeface="Calibri"/>
            </a:endParaRPr>
          </a:p>
          <a:p>
            <a:pPr>
              <a:buClr>
                <a:srgbClr val="000000"/>
              </a:buClr>
              <a:buSzPts val="800"/>
            </a:pPr>
            <a:endParaRPr sz="1067">
              <a:solidFill>
                <a:schemeClr val="dk1"/>
              </a:solidFill>
              <a:latin typeface="Calibri"/>
              <a:ea typeface="Calibri"/>
              <a:cs typeface="Calibri"/>
              <a:sym typeface="Calibri"/>
            </a:endParaRPr>
          </a:p>
          <a:p>
            <a:pPr>
              <a:buClr>
                <a:srgbClr val="000000"/>
              </a:buClr>
              <a:buSzPts val="1600"/>
            </a:pPr>
            <a:r>
              <a:rPr lang="en-US" sz="2133">
                <a:solidFill>
                  <a:schemeClr val="dk1"/>
                </a:solidFill>
                <a:latin typeface="Calibri"/>
                <a:ea typeface="Calibri"/>
                <a:cs typeface="Calibri"/>
                <a:sym typeface="Calibri"/>
              </a:rPr>
              <a:t>Deep understanding of </a:t>
            </a:r>
            <a:r>
              <a:rPr lang="en-US" sz="2133" u="sng">
                <a:solidFill>
                  <a:srgbClr val="FF0000"/>
                </a:solidFill>
                <a:latin typeface="Calibri"/>
                <a:ea typeface="Calibri"/>
                <a:cs typeface="Calibri"/>
                <a:sym typeface="Calibri"/>
              </a:rPr>
              <a:t>why</a:t>
            </a:r>
            <a:r>
              <a:rPr lang="en-US" sz="2133">
                <a:solidFill>
                  <a:schemeClr val="dk1"/>
                </a:solidFill>
                <a:latin typeface="Calibri"/>
                <a:ea typeface="Calibri"/>
                <a:cs typeface="Calibri"/>
                <a:sym typeface="Calibri"/>
              </a:rPr>
              <a:t>, via problem, values and needs.</a:t>
            </a:r>
            <a:endParaRPr sz="1867">
              <a:solidFill>
                <a:srgbClr val="000000"/>
              </a:solidFill>
              <a:latin typeface="Calibri"/>
              <a:ea typeface="Calibri"/>
              <a:cs typeface="Calibri"/>
              <a:sym typeface="Calibri"/>
            </a:endParaRPr>
          </a:p>
          <a:p>
            <a:pPr>
              <a:buClr>
                <a:srgbClr val="000000"/>
              </a:buClr>
              <a:buSzPts val="600"/>
            </a:pPr>
            <a:endParaRPr sz="800">
              <a:solidFill>
                <a:schemeClr val="dk1"/>
              </a:solidFill>
              <a:latin typeface="Calibri"/>
              <a:ea typeface="Calibri"/>
              <a:cs typeface="Calibri"/>
              <a:sym typeface="Calibri"/>
            </a:endParaRPr>
          </a:p>
          <a:p>
            <a:pPr>
              <a:buClr>
                <a:srgbClr val="000000"/>
              </a:buClr>
              <a:buSzPts val="1600"/>
            </a:pPr>
            <a:r>
              <a:rPr lang="en-US" sz="2133">
                <a:solidFill>
                  <a:schemeClr val="dk1"/>
                </a:solidFill>
                <a:latin typeface="Calibri"/>
                <a:ea typeface="Calibri"/>
                <a:cs typeface="Calibri"/>
                <a:sym typeface="Calibri"/>
              </a:rPr>
              <a:t>Good for inspiring new solutions and identifying opportunities.</a:t>
            </a:r>
            <a:endParaRPr sz="1867">
              <a:solidFill>
                <a:srgbClr val="000000"/>
              </a:solidFill>
              <a:latin typeface="Calibri"/>
              <a:ea typeface="Calibri"/>
              <a:cs typeface="Calibri"/>
              <a:sym typeface="Calibri"/>
            </a:endParaRPr>
          </a:p>
        </p:txBody>
      </p:sp>
      <p:sp>
        <p:nvSpPr>
          <p:cNvPr id="167" name="Google Shape;167;p25"/>
          <p:cNvSpPr txBox="1"/>
          <p:nvPr/>
        </p:nvSpPr>
        <p:spPr>
          <a:xfrm>
            <a:off x="415600" y="593367"/>
            <a:ext cx="11360800" cy="763600"/>
          </a:xfrm>
          <a:prstGeom prst="rect">
            <a:avLst/>
          </a:prstGeom>
          <a:noFill/>
          <a:ln>
            <a:noFill/>
          </a:ln>
        </p:spPr>
        <p:txBody>
          <a:bodyPr spcFirstLastPara="1" wrap="square" lIns="121900" tIns="60933" rIns="121900" bIns="60933" anchor="ctr" anchorCtr="0">
            <a:noAutofit/>
          </a:bodyPr>
          <a:lstStyle/>
          <a:p>
            <a:r>
              <a:rPr lang="en-US" sz="3467" b="1">
                <a:solidFill>
                  <a:srgbClr val="595959"/>
                </a:solidFill>
                <a:latin typeface="Calibri"/>
                <a:ea typeface="Calibri"/>
                <a:cs typeface="Calibri"/>
                <a:sym typeface="Calibri"/>
              </a:rPr>
              <a:t>General Types of Data Granularity</a:t>
            </a:r>
            <a:endParaRPr sz="3467" b="1">
              <a:solidFill>
                <a:srgbClr val="595959"/>
              </a:solidFill>
              <a:latin typeface="Calibri"/>
              <a:ea typeface="Calibri"/>
              <a:cs typeface="Calibri"/>
              <a:sym typeface="Calibri"/>
            </a:endParaRPr>
          </a:p>
          <a:p>
            <a:r>
              <a:rPr lang="en-US" sz="1333" b="1">
                <a:solidFill>
                  <a:srgbClr val="595959"/>
                </a:solidFill>
                <a:latin typeface="Calibri"/>
                <a:ea typeface="Calibri"/>
                <a:cs typeface="Calibri"/>
                <a:sym typeface="Calibri"/>
              </a:rPr>
              <a:t>Each information collection method drives a particular result</a:t>
            </a:r>
            <a:endParaRPr sz="1333" b="1">
              <a:solidFill>
                <a:srgbClr val="595959"/>
              </a:solidFill>
              <a:latin typeface="Calibri"/>
              <a:ea typeface="Calibri"/>
              <a:cs typeface="Calibri"/>
              <a:sym typeface="Calibri"/>
            </a:endParaRPr>
          </a:p>
        </p:txBody>
      </p:sp>
      <p:pic>
        <p:nvPicPr>
          <p:cNvPr id="168" name="Google Shape;168;p25"/>
          <p:cNvPicPr preferRelativeResize="0"/>
          <p:nvPr/>
        </p:nvPicPr>
        <p:blipFill>
          <a:blip r:embed="rId3">
            <a:alphaModFix/>
          </a:blip>
          <a:stretch>
            <a:fillRect/>
          </a:stretch>
        </p:blipFill>
        <p:spPr>
          <a:xfrm>
            <a:off x="1168667" y="1743595"/>
            <a:ext cx="2160117" cy="1441303"/>
          </a:xfrm>
          <a:prstGeom prst="rect">
            <a:avLst/>
          </a:prstGeom>
          <a:noFill/>
          <a:ln w="19050" cap="flat" cmpd="sng">
            <a:solidFill>
              <a:schemeClr val="dk2"/>
            </a:solidFill>
            <a:prstDash val="solid"/>
            <a:round/>
            <a:headEnd type="none" w="sm" len="sm"/>
            <a:tailEnd type="none" w="sm" len="sm"/>
          </a:ln>
        </p:spPr>
      </p:pic>
      <p:pic>
        <p:nvPicPr>
          <p:cNvPr id="169" name="Google Shape;169;p25"/>
          <p:cNvPicPr preferRelativeResize="0"/>
          <p:nvPr/>
        </p:nvPicPr>
        <p:blipFill>
          <a:blip r:embed="rId4">
            <a:alphaModFix/>
          </a:blip>
          <a:stretch>
            <a:fillRect/>
          </a:stretch>
        </p:blipFill>
        <p:spPr>
          <a:xfrm>
            <a:off x="8861342" y="1743570"/>
            <a:ext cx="2161993" cy="1441316"/>
          </a:xfrm>
          <a:prstGeom prst="rect">
            <a:avLst/>
          </a:prstGeom>
          <a:noFill/>
          <a:ln w="19050" cap="flat" cmpd="sng">
            <a:solidFill>
              <a:schemeClr val="dk2"/>
            </a:solidFill>
            <a:prstDash val="solid"/>
            <a:round/>
            <a:headEnd type="none" w="sm" len="sm"/>
            <a:tailEnd type="none" w="sm" len="sm"/>
          </a:ln>
        </p:spPr>
      </p:pic>
      <p:pic>
        <p:nvPicPr>
          <p:cNvPr id="170" name="Google Shape;170;p25"/>
          <p:cNvPicPr preferRelativeResize="0"/>
          <p:nvPr/>
        </p:nvPicPr>
        <p:blipFill>
          <a:blip r:embed="rId5">
            <a:alphaModFix/>
          </a:blip>
          <a:stretch>
            <a:fillRect/>
          </a:stretch>
        </p:blipFill>
        <p:spPr>
          <a:xfrm>
            <a:off x="6399850" y="1743584"/>
            <a:ext cx="2021639" cy="1441313"/>
          </a:xfrm>
          <a:prstGeom prst="rect">
            <a:avLst/>
          </a:prstGeom>
          <a:noFill/>
          <a:ln w="19050" cap="flat" cmpd="sng">
            <a:solidFill>
              <a:schemeClr val="dk2"/>
            </a:solidFill>
            <a:prstDash val="solid"/>
            <a:round/>
            <a:headEnd type="none" w="sm" len="sm"/>
            <a:tailEnd type="none" w="sm" len="sm"/>
          </a:ln>
        </p:spPr>
      </p:pic>
      <p:pic>
        <p:nvPicPr>
          <p:cNvPr id="171" name="Google Shape;171;p25"/>
          <p:cNvPicPr preferRelativeResize="0"/>
          <p:nvPr/>
        </p:nvPicPr>
        <p:blipFill>
          <a:blip r:embed="rId6">
            <a:alphaModFix/>
          </a:blip>
          <a:stretch>
            <a:fillRect/>
          </a:stretch>
        </p:blipFill>
        <p:spPr>
          <a:xfrm>
            <a:off x="3746767" y="1743601"/>
            <a:ext cx="2213227" cy="1475032"/>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Homework</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2711681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04b27fd613_0_32"/>
          <p:cNvSpPr txBox="1">
            <a:spLocks noGrp="1"/>
          </p:cNvSpPr>
          <p:nvPr>
            <p:ph type="title" idx="4294967295"/>
          </p:nvPr>
        </p:nvSpPr>
        <p:spPr>
          <a:xfrm>
            <a:off x="0" y="190500"/>
            <a:ext cx="903922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dirty="0"/>
              <a:t>Tasks</a:t>
            </a:r>
            <a:endParaRPr dirty="0"/>
          </a:p>
        </p:txBody>
      </p:sp>
      <p:sp>
        <p:nvSpPr>
          <p:cNvPr id="126" name="Google Shape;126;g204b27fd613_0_32"/>
          <p:cNvSpPr txBox="1"/>
          <p:nvPr/>
        </p:nvSpPr>
        <p:spPr>
          <a:xfrm>
            <a:off x="519666" y="1274634"/>
            <a:ext cx="11315775" cy="3939500"/>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dirty="0">
                <a:latin typeface="Raleway"/>
                <a:ea typeface="Raleway"/>
                <a:cs typeface="Raleway"/>
                <a:sym typeface="Raleway"/>
              </a:rPr>
              <a:t>Go back to the Miro board</a:t>
            </a:r>
          </a:p>
          <a:p>
            <a:pPr marL="609585" indent="-423323">
              <a:buSzPts val="1400"/>
              <a:buFont typeface="Raleway"/>
              <a:buChar char="●"/>
            </a:pPr>
            <a:r>
              <a:rPr lang="en-US" sz="2400" dirty="0">
                <a:latin typeface="Raleway"/>
                <a:ea typeface="Raleway"/>
                <a:cs typeface="Raleway"/>
                <a:sym typeface="Raleway"/>
              </a:rPr>
              <a:t>Update/refine/modify your problem statement</a:t>
            </a:r>
          </a:p>
          <a:p>
            <a:pPr marL="609585" indent="-423323">
              <a:buSzPts val="1400"/>
              <a:buFont typeface="Raleway"/>
              <a:buChar char="●"/>
            </a:pPr>
            <a:r>
              <a:rPr lang="en-US" sz="2400" dirty="0">
                <a:latin typeface="Raleway"/>
                <a:ea typeface="Raleway"/>
                <a:cs typeface="Raleway"/>
                <a:sym typeface="Raleway"/>
              </a:rPr>
              <a:t>Add the following information</a:t>
            </a:r>
          </a:p>
          <a:p>
            <a:pPr marL="1066785" lvl="1" indent="-423323">
              <a:buSzPts val="1400"/>
              <a:buFont typeface="Wingdings" panose="05000000000000000000" pitchFamily="2" charset="2"/>
              <a:buChar char="Ø"/>
            </a:pPr>
            <a:r>
              <a:rPr lang="en-US" sz="2400" dirty="0">
                <a:latin typeface="Raleway"/>
                <a:ea typeface="Raleway"/>
                <a:cs typeface="Raleway"/>
                <a:sym typeface="Raleway"/>
              </a:rPr>
              <a:t>Who are the target user group? </a:t>
            </a:r>
          </a:p>
          <a:p>
            <a:pPr marL="1066785" lvl="1" indent="-423323">
              <a:buSzPts val="1400"/>
              <a:buFont typeface="Wingdings" panose="05000000000000000000" pitchFamily="2" charset="2"/>
              <a:buChar char="Ø"/>
            </a:pPr>
            <a:r>
              <a:rPr lang="en-US" sz="2400" dirty="0">
                <a:latin typeface="Raleway"/>
                <a:ea typeface="Raleway"/>
                <a:cs typeface="Raleway"/>
                <a:sym typeface="Raleway"/>
              </a:rPr>
              <a:t>How you plan to reach out to that group?</a:t>
            </a:r>
          </a:p>
          <a:p>
            <a:pPr marL="1066785" lvl="1" indent="-423323">
              <a:buSzPts val="1400"/>
              <a:buFont typeface="Wingdings" panose="05000000000000000000" pitchFamily="2" charset="2"/>
              <a:buChar char="Ø"/>
            </a:pPr>
            <a:r>
              <a:rPr lang="en-US" sz="2400" dirty="0">
                <a:latin typeface="Raleway"/>
                <a:ea typeface="Raleway"/>
                <a:cs typeface="Raleway"/>
                <a:sym typeface="Raleway"/>
              </a:rPr>
              <a:t>Which research methods you plan to adopt?</a:t>
            </a:r>
          </a:p>
          <a:p>
            <a:pPr marL="609585" indent="-423323">
              <a:buSzPts val="1400"/>
              <a:buFont typeface="Raleway"/>
              <a:buChar char="●"/>
            </a:pPr>
            <a:r>
              <a:rPr lang="en-US" sz="2400" dirty="0">
                <a:latin typeface="Raleway"/>
                <a:ea typeface="Raleway"/>
                <a:cs typeface="Raleway"/>
                <a:sym typeface="Raleway"/>
              </a:rPr>
              <a:t>Prepare data collection instruments</a:t>
            </a:r>
          </a:p>
          <a:p>
            <a:pPr marL="1066785" lvl="1" indent="-423323">
              <a:buSzPts val="1400"/>
              <a:buFont typeface="Raleway"/>
              <a:buChar char="●"/>
            </a:pPr>
            <a:r>
              <a:rPr lang="en-US" sz="2400" dirty="0">
                <a:latin typeface="Raleway"/>
                <a:ea typeface="Raleway"/>
                <a:cs typeface="Raleway"/>
                <a:sym typeface="Raleway"/>
              </a:rPr>
              <a:t>Interview guide</a:t>
            </a:r>
          </a:p>
          <a:p>
            <a:pPr marL="1066785" lvl="1" indent="-423323">
              <a:buSzPts val="1400"/>
              <a:buFont typeface="Raleway"/>
              <a:buChar char="●"/>
            </a:pPr>
            <a:r>
              <a:rPr lang="en-US" sz="2400" dirty="0">
                <a:latin typeface="Raleway"/>
                <a:ea typeface="Raleway"/>
                <a:cs typeface="Raleway"/>
                <a:sym typeface="Raleway"/>
              </a:rPr>
              <a:t>Survey</a:t>
            </a:r>
          </a:p>
          <a:p>
            <a:pPr marL="186262">
              <a:buSzPts val="1400"/>
            </a:pPr>
            <a:endParaRPr lang="en-US" sz="2400" dirty="0">
              <a:latin typeface="Raleway"/>
              <a:ea typeface="Raleway"/>
              <a:cs typeface="Raleway"/>
              <a:sym typeface="Raleway"/>
            </a:endParaRPr>
          </a:p>
        </p:txBody>
      </p:sp>
    </p:spTree>
    <p:extLst>
      <p:ext uri="{BB962C8B-B14F-4D97-AF65-F5344CB8AC3E}">
        <p14:creationId xmlns:p14="http://schemas.microsoft.com/office/powerpoint/2010/main" val="630390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Interviews</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54808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txBox="1"/>
          <p:nvPr/>
        </p:nvSpPr>
        <p:spPr>
          <a:xfrm>
            <a:off x="415600" y="593367"/>
            <a:ext cx="11360800" cy="763600"/>
          </a:xfrm>
          <a:prstGeom prst="rect">
            <a:avLst/>
          </a:prstGeom>
          <a:noFill/>
          <a:ln>
            <a:noFill/>
          </a:ln>
        </p:spPr>
        <p:txBody>
          <a:bodyPr spcFirstLastPara="1" wrap="square" lIns="121900" tIns="60933" rIns="121900" bIns="60933" anchor="ctr" anchorCtr="0">
            <a:noAutofit/>
          </a:bodyPr>
          <a:lstStyle/>
          <a:p>
            <a:r>
              <a:rPr lang="en-US" sz="3467" b="1">
                <a:solidFill>
                  <a:srgbClr val="595959"/>
                </a:solidFill>
                <a:latin typeface="Calibri"/>
                <a:ea typeface="Calibri"/>
                <a:cs typeface="Calibri"/>
                <a:sym typeface="Calibri"/>
              </a:rPr>
              <a:t>Interview Formats</a:t>
            </a:r>
            <a:endParaRPr sz="1600">
              <a:solidFill>
                <a:srgbClr val="595959"/>
              </a:solidFill>
              <a:latin typeface="Calibri"/>
              <a:ea typeface="Calibri"/>
              <a:cs typeface="Calibri"/>
              <a:sym typeface="Calibri"/>
            </a:endParaRPr>
          </a:p>
        </p:txBody>
      </p:sp>
      <p:graphicFrame>
        <p:nvGraphicFramePr>
          <p:cNvPr id="202" name="Google Shape;202;p28"/>
          <p:cNvGraphicFramePr/>
          <p:nvPr/>
        </p:nvGraphicFramePr>
        <p:xfrm>
          <a:off x="583434" y="1854200"/>
          <a:ext cx="11192966" cy="3672853"/>
        </p:xfrm>
        <a:graphic>
          <a:graphicData uri="http://schemas.openxmlformats.org/drawingml/2006/table">
            <a:tbl>
              <a:tblPr>
                <a:noFill/>
              </a:tblPr>
              <a:tblGrid>
                <a:gridCol w="852333">
                  <a:extLst>
                    <a:ext uri="{9D8B030D-6E8A-4147-A177-3AD203B41FA5}">
                      <a16:colId xmlns:a16="http://schemas.microsoft.com/office/drawing/2014/main" val="20000"/>
                    </a:ext>
                  </a:extLst>
                </a:gridCol>
                <a:gridCol w="3390433">
                  <a:extLst>
                    <a:ext uri="{9D8B030D-6E8A-4147-A177-3AD203B41FA5}">
                      <a16:colId xmlns:a16="http://schemas.microsoft.com/office/drawing/2014/main" val="20001"/>
                    </a:ext>
                  </a:extLst>
                </a:gridCol>
                <a:gridCol w="3610467">
                  <a:extLst>
                    <a:ext uri="{9D8B030D-6E8A-4147-A177-3AD203B41FA5}">
                      <a16:colId xmlns:a16="http://schemas.microsoft.com/office/drawing/2014/main" val="20002"/>
                    </a:ext>
                  </a:extLst>
                </a:gridCol>
                <a:gridCol w="3339733">
                  <a:extLst>
                    <a:ext uri="{9D8B030D-6E8A-4147-A177-3AD203B41FA5}">
                      <a16:colId xmlns:a16="http://schemas.microsoft.com/office/drawing/2014/main" val="20003"/>
                    </a:ext>
                  </a:extLst>
                </a:gridCol>
              </a:tblGrid>
              <a:tr h="568920">
                <a:tc rowSpan="2">
                  <a:txBody>
                    <a:bodyPr/>
                    <a:lstStyle/>
                    <a:p>
                      <a:pPr marL="0" lvl="0" indent="0" algn="l" rtl="0">
                        <a:spcBef>
                          <a:spcPts val="0"/>
                        </a:spcBef>
                        <a:spcAft>
                          <a:spcPts val="0"/>
                        </a:spcAft>
                        <a:buNone/>
                      </a:pPr>
                      <a:endParaRPr sz="2400" b="1">
                        <a:latin typeface="Calibri"/>
                        <a:ea typeface="Calibri"/>
                        <a:cs typeface="Calibri"/>
                        <a:sym typeface="Calibri"/>
                      </a:endParaRPr>
                    </a:p>
                  </a:txBody>
                  <a:tcPr marL="121900" marR="121900" marT="121900" marB="121900"/>
                </a:tc>
                <a:tc>
                  <a:txBody>
                    <a:bodyPr/>
                    <a:lstStyle/>
                    <a:p>
                      <a:pPr marL="0" lvl="0" indent="0" algn="ctr" rtl="0">
                        <a:spcBef>
                          <a:spcPts val="0"/>
                        </a:spcBef>
                        <a:spcAft>
                          <a:spcPts val="0"/>
                        </a:spcAft>
                        <a:buNone/>
                      </a:pPr>
                      <a:r>
                        <a:rPr lang="en-US" sz="2100" b="1">
                          <a:solidFill>
                            <a:srgbClr val="00B050"/>
                          </a:solidFill>
                          <a:latin typeface="Calibri"/>
                          <a:ea typeface="Calibri"/>
                          <a:cs typeface="Calibri"/>
                          <a:sym typeface="Calibri"/>
                        </a:rPr>
                        <a:t>Unstructured Interview</a:t>
                      </a:r>
                      <a:endParaRPr sz="2400" b="1">
                        <a:latin typeface="Calibri"/>
                        <a:ea typeface="Calibri"/>
                        <a:cs typeface="Calibri"/>
                        <a:sym typeface="Calibri"/>
                      </a:endParaRPr>
                    </a:p>
                  </a:txBody>
                  <a:tcPr marL="121900" marR="121900" marT="121900" marB="121900"/>
                </a:tc>
                <a:tc>
                  <a:txBody>
                    <a:bodyPr/>
                    <a:lstStyle/>
                    <a:p>
                      <a:pPr marL="0" lvl="0" indent="0" algn="ctr" rtl="0">
                        <a:spcBef>
                          <a:spcPts val="0"/>
                        </a:spcBef>
                        <a:spcAft>
                          <a:spcPts val="0"/>
                        </a:spcAft>
                        <a:buNone/>
                      </a:pPr>
                      <a:r>
                        <a:rPr lang="en-US" sz="2100" b="1">
                          <a:solidFill>
                            <a:srgbClr val="00B050"/>
                          </a:solidFill>
                          <a:latin typeface="Calibri"/>
                          <a:ea typeface="Calibri"/>
                          <a:cs typeface="Calibri"/>
                          <a:sym typeface="Calibri"/>
                        </a:rPr>
                        <a:t>Semi-Structured Interview</a:t>
                      </a:r>
                      <a:endParaRPr sz="2100" b="1">
                        <a:solidFill>
                          <a:srgbClr val="00B050"/>
                        </a:solidFill>
                        <a:latin typeface="Calibri"/>
                        <a:ea typeface="Calibri"/>
                        <a:cs typeface="Calibri"/>
                        <a:sym typeface="Calibri"/>
                      </a:endParaRPr>
                    </a:p>
                  </a:txBody>
                  <a:tcPr marL="121900" marR="121900" marT="121900" marB="121900"/>
                </a:tc>
                <a:tc>
                  <a:txBody>
                    <a:bodyPr/>
                    <a:lstStyle/>
                    <a:p>
                      <a:pPr marL="0" lvl="0" indent="0" algn="ctr" rtl="0">
                        <a:spcBef>
                          <a:spcPts val="0"/>
                        </a:spcBef>
                        <a:spcAft>
                          <a:spcPts val="0"/>
                        </a:spcAft>
                        <a:buNone/>
                      </a:pPr>
                      <a:r>
                        <a:rPr lang="en-US" sz="2100" b="1">
                          <a:solidFill>
                            <a:srgbClr val="00B050"/>
                          </a:solidFill>
                          <a:latin typeface="Calibri"/>
                          <a:ea typeface="Calibri"/>
                          <a:cs typeface="Calibri"/>
                          <a:sym typeface="Calibri"/>
                        </a:rPr>
                        <a:t>Structured Interview</a:t>
                      </a:r>
                      <a:endParaRPr sz="2400" b="1">
                        <a:latin typeface="Calibri"/>
                        <a:ea typeface="Calibri"/>
                        <a:cs typeface="Calibri"/>
                        <a:sym typeface="Calibri"/>
                      </a:endParaRPr>
                    </a:p>
                  </a:txBody>
                  <a:tcPr marL="121900" marR="121900" marT="121900" marB="121900"/>
                </a:tc>
                <a:extLst>
                  <a:ext uri="{0D108BD9-81ED-4DB2-BD59-A6C34878D82A}">
                    <a16:rowId xmlns:a16="http://schemas.microsoft.com/office/drawing/2014/main" val="10000"/>
                  </a:ext>
                </a:extLst>
              </a:tr>
              <a:tr h="3103933">
                <a:tc vMerge="1">
                  <a:txBody>
                    <a:bodyPr/>
                    <a:lstStyle/>
                    <a:p>
                      <a:endParaRPr lang="en-US"/>
                    </a:p>
                  </a:txBody>
                  <a:tcPr/>
                </a:tc>
                <a:tc>
                  <a:txBody>
                    <a:bodyPr/>
                    <a:lstStyle/>
                    <a:p>
                      <a:pPr marL="0" lvl="0" indent="0" algn="l" rtl="0">
                        <a:spcBef>
                          <a:spcPts val="0"/>
                        </a:spcBef>
                        <a:spcAft>
                          <a:spcPts val="0"/>
                        </a:spcAft>
                        <a:buNone/>
                      </a:pPr>
                      <a:endParaRPr sz="2400">
                        <a:latin typeface="Calibri"/>
                        <a:ea typeface="Calibri"/>
                        <a:cs typeface="Calibri"/>
                        <a:sym typeface="Calibri"/>
                      </a:endParaRPr>
                    </a:p>
                  </a:txBody>
                  <a:tcPr marL="121900" marR="121900" marT="121900" marB="121900"/>
                </a:tc>
                <a:tc>
                  <a:txBody>
                    <a:bodyPr/>
                    <a:lstStyle/>
                    <a:p>
                      <a:pPr marL="0" lvl="0" indent="0" algn="l" rtl="0">
                        <a:spcBef>
                          <a:spcPts val="0"/>
                        </a:spcBef>
                        <a:spcAft>
                          <a:spcPts val="0"/>
                        </a:spcAft>
                        <a:buNone/>
                      </a:pPr>
                      <a:endParaRPr sz="2400">
                        <a:latin typeface="Calibri"/>
                        <a:ea typeface="Calibri"/>
                        <a:cs typeface="Calibri"/>
                        <a:sym typeface="Calibri"/>
                      </a:endParaRPr>
                    </a:p>
                  </a:txBody>
                  <a:tcPr marL="121900" marR="121900" marT="121900" marB="121900"/>
                </a:tc>
                <a:tc>
                  <a:txBody>
                    <a:bodyPr/>
                    <a:lstStyle/>
                    <a:p>
                      <a:pPr marL="0" lvl="0" indent="0" algn="l" rtl="0">
                        <a:spcBef>
                          <a:spcPts val="0"/>
                        </a:spcBef>
                        <a:spcAft>
                          <a:spcPts val="0"/>
                        </a:spcAft>
                        <a:buNone/>
                      </a:pPr>
                      <a:endParaRPr sz="2400">
                        <a:latin typeface="Calibri"/>
                        <a:ea typeface="Calibri"/>
                        <a:cs typeface="Calibri"/>
                        <a:sym typeface="Calibri"/>
                      </a:endParaRPr>
                    </a:p>
                  </a:txBody>
                  <a:tcPr marL="121900" marR="121900" marT="121900" marB="121900"/>
                </a:tc>
                <a:extLst>
                  <a:ext uri="{0D108BD9-81ED-4DB2-BD59-A6C34878D82A}">
                    <a16:rowId xmlns:a16="http://schemas.microsoft.com/office/drawing/2014/main" val="10001"/>
                  </a:ext>
                </a:extLst>
              </a:tr>
            </a:tbl>
          </a:graphicData>
        </a:graphic>
      </p:graphicFrame>
      <p:sp>
        <p:nvSpPr>
          <p:cNvPr id="203" name="Google Shape;203;p28"/>
          <p:cNvSpPr txBox="1"/>
          <p:nvPr/>
        </p:nvSpPr>
        <p:spPr>
          <a:xfrm rot="-5400000">
            <a:off x="-1027567" y="3084567"/>
            <a:ext cx="3966000" cy="744000"/>
          </a:xfrm>
          <a:prstGeom prst="rect">
            <a:avLst/>
          </a:prstGeom>
          <a:noFill/>
          <a:ln>
            <a:noFill/>
          </a:ln>
        </p:spPr>
        <p:txBody>
          <a:bodyPr spcFirstLastPara="1" wrap="square" lIns="121900" tIns="121900" rIns="121900" bIns="121900" anchor="t" anchorCtr="0">
            <a:noAutofit/>
          </a:bodyPr>
          <a:lstStyle/>
          <a:p>
            <a:r>
              <a:rPr lang="en-US" sz="3333" b="1">
                <a:solidFill>
                  <a:schemeClr val="dk1"/>
                </a:solidFill>
                <a:latin typeface="Calibri"/>
                <a:ea typeface="Calibri"/>
                <a:cs typeface="Calibri"/>
                <a:sym typeface="Calibri"/>
              </a:rPr>
              <a:t>Interview Formats</a:t>
            </a:r>
            <a:endParaRPr sz="3333" b="1">
              <a:solidFill>
                <a:schemeClr val="dk1"/>
              </a:solidFill>
              <a:latin typeface="Calibri"/>
              <a:ea typeface="Calibri"/>
              <a:cs typeface="Calibri"/>
              <a:sym typeface="Calibri"/>
            </a:endParaRPr>
          </a:p>
        </p:txBody>
      </p:sp>
      <p:pic>
        <p:nvPicPr>
          <p:cNvPr id="204" name="Google Shape;204;p28"/>
          <p:cNvPicPr preferRelativeResize="0"/>
          <p:nvPr/>
        </p:nvPicPr>
        <p:blipFill>
          <a:blip r:embed="rId3">
            <a:alphaModFix/>
          </a:blip>
          <a:stretch>
            <a:fillRect/>
          </a:stretch>
        </p:blipFill>
        <p:spPr>
          <a:xfrm>
            <a:off x="8916317" y="3117752"/>
            <a:ext cx="2570048" cy="1712865"/>
          </a:xfrm>
          <a:prstGeom prst="rect">
            <a:avLst/>
          </a:prstGeom>
          <a:noFill/>
          <a:ln w="19050" cap="flat" cmpd="sng">
            <a:solidFill>
              <a:schemeClr val="dk2"/>
            </a:solidFill>
            <a:prstDash val="solid"/>
            <a:round/>
            <a:headEnd type="none" w="sm" len="sm"/>
            <a:tailEnd type="none" w="sm" len="sm"/>
          </a:ln>
        </p:spPr>
      </p:pic>
      <p:pic>
        <p:nvPicPr>
          <p:cNvPr id="205" name="Google Shape;205;p28"/>
          <p:cNvPicPr preferRelativeResize="0"/>
          <p:nvPr/>
        </p:nvPicPr>
        <p:blipFill>
          <a:blip r:embed="rId4">
            <a:alphaModFix/>
          </a:blip>
          <a:stretch>
            <a:fillRect/>
          </a:stretch>
        </p:blipFill>
        <p:spPr>
          <a:xfrm>
            <a:off x="5414334" y="3143418"/>
            <a:ext cx="2492991" cy="1661501"/>
          </a:xfrm>
          <a:prstGeom prst="rect">
            <a:avLst/>
          </a:prstGeom>
          <a:noFill/>
          <a:ln w="19050" cap="flat" cmpd="sng">
            <a:solidFill>
              <a:schemeClr val="dk2"/>
            </a:solidFill>
            <a:prstDash val="solid"/>
            <a:round/>
            <a:headEnd type="none" w="sm" len="sm"/>
            <a:tailEnd type="none" w="sm" len="sm"/>
          </a:ln>
        </p:spPr>
      </p:pic>
      <p:pic>
        <p:nvPicPr>
          <p:cNvPr id="206" name="Google Shape;206;p28"/>
          <p:cNvPicPr preferRelativeResize="0"/>
          <p:nvPr/>
        </p:nvPicPr>
        <p:blipFill>
          <a:blip r:embed="rId5">
            <a:alphaModFix/>
          </a:blip>
          <a:stretch>
            <a:fillRect/>
          </a:stretch>
        </p:blipFill>
        <p:spPr>
          <a:xfrm>
            <a:off x="1835261" y="3117752"/>
            <a:ext cx="2570076" cy="171286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graphicFrame>
        <p:nvGraphicFramePr>
          <p:cNvPr id="211" name="Google Shape;211;p29"/>
          <p:cNvGraphicFramePr/>
          <p:nvPr>
            <p:extLst>
              <p:ext uri="{D42A27DB-BD31-4B8C-83A1-F6EECF244321}">
                <p14:modId xmlns:p14="http://schemas.microsoft.com/office/powerpoint/2010/main" val="1769349155"/>
              </p:ext>
            </p:extLst>
          </p:nvPr>
        </p:nvGraphicFramePr>
        <p:xfrm>
          <a:off x="583434" y="1642533"/>
          <a:ext cx="11192966" cy="4528194"/>
        </p:xfrm>
        <a:graphic>
          <a:graphicData uri="http://schemas.openxmlformats.org/drawingml/2006/table">
            <a:tbl>
              <a:tblPr>
                <a:noFill/>
              </a:tblPr>
              <a:tblGrid>
                <a:gridCol w="852333">
                  <a:extLst>
                    <a:ext uri="{9D8B030D-6E8A-4147-A177-3AD203B41FA5}">
                      <a16:colId xmlns:a16="http://schemas.microsoft.com/office/drawing/2014/main" val="20000"/>
                    </a:ext>
                  </a:extLst>
                </a:gridCol>
                <a:gridCol w="3390433">
                  <a:extLst>
                    <a:ext uri="{9D8B030D-6E8A-4147-A177-3AD203B41FA5}">
                      <a16:colId xmlns:a16="http://schemas.microsoft.com/office/drawing/2014/main" val="20001"/>
                    </a:ext>
                  </a:extLst>
                </a:gridCol>
                <a:gridCol w="3610467">
                  <a:extLst>
                    <a:ext uri="{9D8B030D-6E8A-4147-A177-3AD203B41FA5}">
                      <a16:colId xmlns:a16="http://schemas.microsoft.com/office/drawing/2014/main" val="20002"/>
                    </a:ext>
                  </a:extLst>
                </a:gridCol>
                <a:gridCol w="3339733">
                  <a:extLst>
                    <a:ext uri="{9D8B030D-6E8A-4147-A177-3AD203B41FA5}">
                      <a16:colId xmlns:a16="http://schemas.microsoft.com/office/drawing/2014/main" val="20003"/>
                    </a:ext>
                  </a:extLst>
                </a:gridCol>
              </a:tblGrid>
              <a:tr h="448889">
                <a:tc rowSpan="2">
                  <a:txBody>
                    <a:bodyPr/>
                    <a:lstStyle/>
                    <a:p>
                      <a:pPr marL="0" lvl="0" indent="0" algn="l" rtl="0">
                        <a:spcBef>
                          <a:spcPts val="0"/>
                        </a:spcBef>
                        <a:spcAft>
                          <a:spcPts val="0"/>
                        </a:spcAft>
                        <a:buNone/>
                      </a:pPr>
                      <a:endParaRPr sz="2000" b="1">
                        <a:latin typeface="Calibri"/>
                        <a:ea typeface="Calibri"/>
                        <a:cs typeface="Calibri"/>
                        <a:sym typeface="Calibri"/>
                      </a:endParaRPr>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2000" b="1">
                          <a:solidFill>
                            <a:srgbClr val="00B050"/>
                          </a:solidFill>
                          <a:latin typeface="Calibri"/>
                          <a:ea typeface="Calibri"/>
                          <a:cs typeface="Calibri"/>
                          <a:sym typeface="Calibri"/>
                        </a:rPr>
                        <a:t>Unstructured Interview</a:t>
                      </a:r>
                      <a:endParaRPr sz="2000" b="1">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000" b="1">
                          <a:solidFill>
                            <a:srgbClr val="00B050"/>
                          </a:solidFill>
                          <a:latin typeface="Calibri"/>
                          <a:ea typeface="Calibri"/>
                          <a:cs typeface="Calibri"/>
                          <a:sym typeface="Calibri"/>
                        </a:rPr>
                        <a:t>Semi-Structured Interview</a:t>
                      </a:r>
                      <a:endParaRPr sz="2000" b="1">
                        <a:solidFill>
                          <a:srgbClr val="00B050"/>
                        </a:solidFill>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000" b="1">
                          <a:solidFill>
                            <a:srgbClr val="00B050"/>
                          </a:solidFill>
                          <a:latin typeface="Calibri"/>
                          <a:ea typeface="Calibri"/>
                          <a:cs typeface="Calibri"/>
                          <a:sym typeface="Calibri"/>
                        </a:rPr>
                        <a:t>Structured Interview</a:t>
                      </a:r>
                      <a:endParaRPr sz="2000" b="1">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79594">
                <a:tc vMerge="1">
                  <a:txBody>
                    <a:bodyPr/>
                    <a:lstStyle/>
                    <a:p>
                      <a:endParaRPr lang="en-US"/>
                    </a:p>
                  </a:txBody>
                  <a:tcPr/>
                </a:tc>
                <a:tc>
                  <a:txBody>
                    <a:bodyPr/>
                    <a:lstStyle/>
                    <a:p>
                      <a:pPr marL="457200" lvl="0" indent="-317500" algn="l" rtl="0">
                        <a:spcBef>
                          <a:spcPts val="0"/>
                        </a:spcBef>
                        <a:spcAft>
                          <a:spcPts val="0"/>
                        </a:spcAft>
                        <a:buSzPts val="1400"/>
                        <a:buFont typeface="Calibri"/>
                        <a:buChar char="-"/>
                      </a:pPr>
                      <a:r>
                        <a:rPr lang="en-US" sz="2000" b="1" dirty="0">
                          <a:latin typeface="Calibri"/>
                          <a:ea typeface="Calibri"/>
                          <a:cs typeface="Calibri"/>
                          <a:sym typeface="Calibri"/>
                        </a:rPr>
                        <a:t>little knowledge</a:t>
                      </a:r>
                      <a:r>
                        <a:rPr lang="en-US" sz="2000" dirty="0">
                          <a:latin typeface="Calibri"/>
                          <a:ea typeface="Calibri"/>
                          <a:cs typeface="Calibri"/>
                          <a:sym typeface="Calibri"/>
                        </a:rPr>
                        <a:t> about the interview topic </a:t>
                      </a:r>
                      <a:endParaRPr sz="2000" dirty="0">
                        <a:latin typeface="Calibri"/>
                        <a:ea typeface="Calibri"/>
                        <a:cs typeface="Calibri"/>
                        <a:sym typeface="Calibri"/>
                      </a:endParaRPr>
                    </a:p>
                    <a:p>
                      <a:pPr marL="457200" lvl="0" indent="0" algn="l" rtl="0">
                        <a:spcBef>
                          <a:spcPts val="0"/>
                        </a:spcBef>
                        <a:spcAft>
                          <a:spcPts val="0"/>
                        </a:spcAft>
                        <a:buNone/>
                      </a:pPr>
                      <a:endParaRPr sz="2000"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sz="2000" b="1" dirty="0">
                          <a:solidFill>
                            <a:schemeClr val="dk1"/>
                          </a:solidFill>
                          <a:latin typeface="Calibri"/>
                          <a:ea typeface="Calibri"/>
                          <a:cs typeface="Calibri"/>
                          <a:sym typeface="Calibri"/>
                        </a:rPr>
                        <a:t>no guide and exploratory in nature</a:t>
                      </a:r>
                      <a:r>
                        <a:rPr lang="en-US" sz="2000" dirty="0">
                          <a:solidFill>
                            <a:schemeClr val="dk1"/>
                          </a:solidFill>
                          <a:latin typeface="Calibri"/>
                          <a:ea typeface="Calibri"/>
                          <a:cs typeface="Calibri"/>
                          <a:sym typeface="Calibri"/>
                        </a:rPr>
                        <a:t> due to high flexibility, off the cuff</a:t>
                      </a:r>
                      <a:endParaRPr sz="2000" dirty="0">
                        <a:latin typeface="Calibri"/>
                        <a:ea typeface="Calibri"/>
                        <a:cs typeface="Calibri"/>
                        <a:sym typeface="Calibri"/>
                      </a:endParaRPr>
                    </a:p>
                    <a:p>
                      <a:pPr marL="0" lvl="0" indent="0" algn="l" rtl="0">
                        <a:spcBef>
                          <a:spcPts val="0"/>
                        </a:spcBef>
                        <a:spcAft>
                          <a:spcPts val="0"/>
                        </a:spcAft>
                        <a:buNone/>
                      </a:pPr>
                      <a:endParaRPr sz="2000"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sz="2000" b="1" dirty="0">
                          <a:latin typeface="Calibri"/>
                          <a:ea typeface="Calibri"/>
                          <a:cs typeface="Calibri"/>
                          <a:sym typeface="Calibri"/>
                        </a:rPr>
                        <a:t>go with the flow</a:t>
                      </a:r>
                      <a:r>
                        <a:rPr lang="en-US" sz="2000" dirty="0">
                          <a:latin typeface="Calibri"/>
                          <a:ea typeface="Calibri"/>
                          <a:cs typeface="Calibri"/>
                          <a:sym typeface="Calibri"/>
                        </a:rPr>
                        <a:t>, the interview becomes the apprentice / learner</a:t>
                      </a:r>
                      <a:endParaRPr sz="2000" dirty="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457200" lvl="0" indent="-317500" algn="l" rtl="0">
                        <a:spcBef>
                          <a:spcPts val="0"/>
                        </a:spcBef>
                        <a:spcAft>
                          <a:spcPts val="0"/>
                        </a:spcAft>
                        <a:buSzPts val="1400"/>
                        <a:buFont typeface="Calibri"/>
                        <a:buChar char="-"/>
                      </a:pPr>
                      <a:r>
                        <a:rPr lang="en-US" sz="2000" b="1" dirty="0">
                          <a:latin typeface="Calibri"/>
                          <a:ea typeface="Calibri"/>
                          <a:cs typeface="Calibri"/>
                          <a:sym typeface="Calibri"/>
                        </a:rPr>
                        <a:t>some knowledge</a:t>
                      </a:r>
                      <a:r>
                        <a:rPr lang="en-US" sz="2000" dirty="0">
                          <a:latin typeface="Calibri"/>
                          <a:ea typeface="Calibri"/>
                          <a:cs typeface="Calibri"/>
                          <a:sym typeface="Calibri"/>
                        </a:rPr>
                        <a:t> about the interview topic</a:t>
                      </a:r>
                      <a:endParaRPr sz="2000" dirty="0">
                        <a:latin typeface="Calibri"/>
                        <a:ea typeface="Calibri"/>
                        <a:cs typeface="Calibri"/>
                        <a:sym typeface="Calibri"/>
                      </a:endParaRPr>
                    </a:p>
                    <a:p>
                      <a:pPr marL="457200" lvl="0" indent="0" algn="l" rtl="0">
                        <a:spcBef>
                          <a:spcPts val="0"/>
                        </a:spcBef>
                        <a:spcAft>
                          <a:spcPts val="0"/>
                        </a:spcAft>
                        <a:buNone/>
                      </a:pPr>
                      <a:endParaRPr sz="2000"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sz="2000" dirty="0">
                          <a:latin typeface="Calibri"/>
                          <a:ea typeface="Calibri"/>
                          <a:cs typeface="Calibri"/>
                          <a:sym typeface="Calibri"/>
                        </a:rPr>
                        <a:t>a </a:t>
                      </a:r>
                      <a:r>
                        <a:rPr lang="en-US" sz="2000" b="1" dirty="0">
                          <a:latin typeface="Calibri"/>
                          <a:ea typeface="Calibri"/>
                          <a:cs typeface="Calibri"/>
                          <a:sym typeface="Calibri"/>
                        </a:rPr>
                        <a:t>less strictly defined guide</a:t>
                      </a:r>
                      <a:r>
                        <a:rPr lang="en-US" sz="2000" dirty="0">
                          <a:latin typeface="Calibri"/>
                          <a:ea typeface="Calibri"/>
                          <a:cs typeface="Calibri"/>
                          <a:sym typeface="Calibri"/>
                        </a:rPr>
                        <a:t> with themes and questions you want to learn about</a:t>
                      </a:r>
                      <a:endParaRPr sz="2000" dirty="0">
                        <a:latin typeface="Calibri"/>
                        <a:ea typeface="Calibri"/>
                        <a:cs typeface="Calibri"/>
                        <a:sym typeface="Calibri"/>
                      </a:endParaRPr>
                    </a:p>
                    <a:p>
                      <a:pPr marL="457200" lvl="0" indent="0" algn="l" rtl="0">
                        <a:spcBef>
                          <a:spcPts val="0"/>
                        </a:spcBef>
                        <a:spcAft>
                          <a:spcPts val="0"/>
                        </a:spcAft>
                        <a:buNone/>
                      </a:pPr>
                      <a:endParaRPr sz="2000"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sz="2000" b="1" dirty="0">
                          <a:latin typeface="Calibri"/>
                          <a:ea typeface="Calibri"/>
                          <a:cs typeface="Calibri"/>
                          <a:sym typeface="Calibri"/>
                        </a:rPr>
                        <a:t>deviations are allowed</a:t>
                      </a:r>
                      <a:r>
                        <a:rPr lang="en-US" sz="2000" dirty="0">
                          <a:latin typeface="Calibri"/>
                          <a:ea typeface="Calibri"/>
                          <a:cs typeface="Calibri"/>
                          <a:sym typeface="Calibri"/>
                        </a:rPr>
                        <a:t> and encouraged → probing but staying on topic</a:t>
                      </a:r>
                      <a:endParaRPr sz="2000" dirty="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457200" lvl="0" indent="-317500" algn="l" rtl="0">
                        <a:spcBef>
                          <a:spcPts val="0"/>
                        </a:spcBef>
                        <a:spcAft>
                          <a:spcPts val="0"/>
                        </a:spcAft>
                        <a:buSzPts val="1400"/>
                        <a:buFont typeface="Calibri"/>
                        <a:buChar char="-"/>
                      </a:pPr>
                      <a:r>
                        <a:rPr lang="en-US" sz="2000" b="1" dirty="0">
                          <a:latin typeface="Calibri"/>
                          <a:ea typeface="Calibri"/>
                          <a:cs typeface="Calibri"/>
                          <a:sym typeface="Calibri"/>
                        </a:rPr>
                        <a:t>lots of knowledge</a:t>
                      </a:r>
                      <a:r>
                        <a:rPr lang="en-US" sz="2000" dirty="0">
                          <a:latin typeface="Calibri"/>
                          <a:ea typeface="Calibri"/>
                          <a:cs typeface="Calibri"/>
                          <a:sym typeface="Calibri"/>
                        </a:rPr>
                        <a:t> about the interview topic</a:t>
                      </a:r>
                      <a:endParaRPr sz="2000" dirty="0">
                        <a:latin typeface="Calibri"/>
                        <a:ea typeface="Calibri"/>
                        <a:cs typeface="Calibri"/>
                        <a:sym typeface="Calibri"/>
                      </a:endParaRPr>
                    </a:p>
                    <a:p>
                      <a:pPr marL="457200" lvl="0" indent="0" algn="l" rtl="0">
                        <a:spcBef>
                          <a:spcPts val="0"/>
                        </a:spcBef>
                        <a:spcAft>
                          <a:spcPts val="0"/>
                        </a:spcAft>
                        <a:buNone/>
                      </a:pPr>
                      <a:endParaRPr sz="2000"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sz="2000" b="1" dirty="0">
                          <a:latin typeface="Calibri"/>
                          <a:ea typeface="Calibri"/>
                          <a:cs typeface="Calibri"/>
                          <a:sym typeface="Calibri"/>
                        </a:rPr>
                        <a:t>strictly defined</a:t>
                      </a:r>
                      <a:r>
                        <a:rPr lang="en-US" sz="2000" dirty="0">
                          <a:latin typeface="Calibri"/>
                          <a:ea typeface="Calibri"/>
                          <a:cs typeface="Calibri"/>
                          <a:sym typeface="Calibri"/>
                        </a:rPr>
                        <a:t> list of interview questions</a:t>
                      </a:r>
                      <a:endParaRPr sz="2000" dirty="0">
                        <a:latin typeface="Calibri"/>
                        <a:ea typeface="Calibri"/>
                        <a:cs typeface="Calibri"/>
                        <a:sym typeface="Calibri"/>
                      </a:endParaRPr>
                    </a:p>
                    <a:p>
                      <a:pPr marL="457200" lvl="0" indent="0" algn="l" rtl="0">
                        <a:spcBef>
                          <a:spcPts val="0"/>
                        </a:spcBef>
                        <a:spcAft>
                          <a:spcPts val="0"/>
                        </a:spcAft>
                        <a:buNone/>
                      </a:pPr>
                      <a:endParaRPr sz="2000" dirty="0">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sz="2000" b="1" dirty="0">
                          <a:latin typeface="Calibri"/>
                          <a:ea typeface="Calibri"/>
                          <a:cs typeface="Calibri"/>
                          <a:sym typeface="Calibri"/>
                        </a:rPr>
                        <a:t>no deviations are allowed </a:t>
                      </a:r>
                      <a:r>
                        <a:rPr lang="en-US" sz="2000" dirty="0">
                          <a:latin typeface="Calibri"/>
                          <a:ea typeface="Calibri"/>
                          <a:cs typeface="Calibri"/>
                          <a:sym typeface="Calibri"/>
                        </a:rPr>
                        <a:t>from topic or questions across interviews or participants</a:t>
                      </a:r>
                      <a:endParaRPr sz="2000" dirty="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212" name="Google Shape;212;p29"/>
          <p:cNvSpPr txBox="1"/>
          <p:nvPr/>
        </p:nvSpPr>
        <p:spPr>
          <a:xfrm rot="-5400000">
            <a:off x="-1027567" y="3084567"/>
            <a:ext cx="3966000" cy="744000"/>
          </a:xfrm>
          <a:prstGeom prst="rect">
            <a:avLst/>
          </a:prstGeom>
          <a:noFill/>
          <a:ln>
            <a:noFill/>
          </a:ln>
        </p:spPr>
        <p:txBody>
          <a:bodyPr spcFirstLastPara="1" wrap="square" lIns="121900" tIns="121900" rIns="121900" bIns="121900" anchor="t" anchorCtr="0">
            <a:noAutofit/>
          </a:bodyPr>
          <a:lstStyle/>
          <a:p>
            <a:r>
              <a:rPr lang="en-US" sz="3333" b="1">
                <a:solidFill>
                  <a:schemeClr val="dk1"/>
                </a:solidFill>
                <a:latin typeface="Calibri"/>
                <a:ea typeface="Calibri"/>
                <a:cs typeface="Calibri"/>
                <a:sym typeface="Calibri"/>
              </a:rPr>
              <a:t>Interview Formats</a:t>
            </a:r>
            <a:endParaRPr sz="3333" b="1">
              <a:solidFill>
                <a:schemeClr val="dk1"/>
              </a:solidFill>
              <a:latin typeface="Calibri"/>
              <a:ea typeface="Calibri"/>
              <a:cs typeface="Calibri"/>
              <a:sym typeface="Calibri"/>
            </a:endParaRPr>
          </a:p>
        </p:txBody>
      </p:sp>
      <p:sp>
        <p:nvSpPr>
          <p:cNvPr id="213" name="Google Shape;213;p29"/>
          <p:cNvSpPr txBox="1"/>
          <p:nvPr/>
        </p:nvSpPr>
        <p:spPr>
          <a:xfrm>
            <a:off x="415600" y="593367"/>
            <a:ext cx="11360800" cy="763600"/>
          </a:xfrm>
          <a:prstGeom prst="rect">
            <a:avLst/>
          </a:prstGeom>
          <a:noFill/>
          <a:ln>
            <a:noFill/>
          </a:ln>
        </p:spPr>
        <p:txBody>
          <a:bodyPr spcFirstLastPara="1" wrap="square" lIns="121900" tIns="60933" rIns="121900" bIns="60933" anchor="ctr" anchorCtr="0">
            <a:noAutofit/>
          </a:bodyPr>
          <a:lstStyle/>
          <a:p>
            <a:r>
              <a:rPr lang="en-US" sz="3467" b="1">
                <a:solidFill>
                  <a:srgbClr val="595959"/>
                </a:solidFill>
                <a:latin typeface="Calibri"/>
                <a:ea typeface="Calibri"/>
                <a:cs typeface="Calibri"/>
                <a:sym typeface="Calibri"/>
              </a:rPr>
              <a:t>Interview Formats</a:t>
            </a:r>
            <a:endParaRPr sz="3467" b="1">
              <a:solidFill>
                <a:srgbClr val="595959"/>
              </a:solidFill>
              <a:latin typeface="Calibri"/>
              <a:ea typeface="Calibri"/>
              <a:cs typeface="Calibri"/>
              <a:sym typeface="Calibri"/>
            </a:endParaRPr>
          </a:p>
          <a:p>
            <a:r>
              <a:rPr lang="en-US" sz="1333">
                <a:solidFill>
                  <a:srgbClr val="595959"/>
                </a:solidFill>
                <a:latin typeface="Calibri"/>
                <a:ea typeface="Calibri"/>
                <a:cs typeface="Calibri"/>
                <a:sym typeface="Calibri"/>
              </a:rPr>
              <a:t>3 general interview types</a:t>
            </a:r>
            <a:endParaRPr sz="1333">
              <a:solidFill>
                <a:srgbClr val="595959"/>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p:nvPr/>
        </p:nvSpPr>
        <p:spPr>
          <a:xfrm>
            <a:off x="415600" y="593367"/>
            <a:ext cx="11360800" cy="763600"/>
          </a:xfrm>
          <a:prstGeom prst="rect">
            <a:avLst/>
          </a:prstGeom>
          <a:noFill/>
          <a:ln>
            <a:noFill/>
          </a:ln>
        </p:spPr>
        <p:txBody>
          <a:bodyPr spcFirstLastPara="1" wrap="square" lIns="121900" tIns="60933" rIns="121900" bIns="60933" anchor="ctr" anchorCtr="0">
            <a:noAutofit/>
          </a:bodyPr>
          <a:lstStyle/>
          <a:p>
            <a:r>
              <a:rPr lang="en-US" sz="3467" b="1">
                <a:solidFill>
                  <a:srgbClr val="595959"/>
                </a:solidFill>
                <a:latin typeface="Calibri"/>
                <a:ea typeface="Calibri"/>
                <a:cs typeface="Calibri"/>
                <a:sym typeface="Calibri"/>
              </a:rPr>
              <a:t>Interview Formats</a:t>
            </a:r>
            <a:endParaRPr sz="3467" b="1">
              <a:solidFill>
                <a:srgbClr val="595959"/>
              </a:solidFill>
              <a:latin typeface="Calibri"/>
              <a:ea typeface="Calibri"/>
              <a:cs typeface="Calibri"/>
              <a:sym typeface="Calibri"/>
            </a:endParaRPr>
          </a:p>
          <a:p>
            <a:r>
              <a:rPr lang="en-US" sz="1333">
                <a:solidFill>
                  <a:srgbClr val="595959"/>
                </a:solidFill>
                <a:latin typeface="Calibri"/>
                <a:ea typeface="Calibri"/>
                <a:cs typeface="Calibri"/>
                <a:sym typeface="Calibri"/>
              </a:rPr>
              <a:t>3 general Interview types</a:t>
            </a:r>
            <a:endParaRPr sz="1333">
              <a:solidFill>
                <a:srgbClr val="595959"/>
              </a:solidFill>
              <a:latin typeface="Calibri"/>
              <a:ea typeface="Calibri"/>
              <a:cs typeface="Calibri"/>
              <a:sym typeface="Calibri"/>
            </a:endParaRPr>
          </a:p>
        </p:txBody>
      </p:sp>
      <p:graphicFrame>
        <p:nvGraphicFramePr>
          <p:cNvPr id="219" name="Google Shape;219;p30"/>
          <p:cNvGraphicFramePr/>
          <p:nvPr>
            <p:extLst>
              <p:ext uri="{D42A27DB-BD31-4B8C-83A1-F6EECF244321}">
                <p14:modId xmlns:p14="http://schemas.microsoft.com/office/powerpoint/2010/main" val="906726158"/>
              </p:ext>
            </p:extLst>
          </p:nvPr>
        </p:nvGraphicFramePr>
        <p:xfrm>
          <a:off x="583434" y="1473567"/>
          <a:ext cx="11192966" cy="4754866"/>
        </p:xfrm>
        <a:graphic>
          <a:graphicData uri="http://schemas.openxmlformats.org/drawingml/2006/table">
            <a:tbl>
              <a:tblPr>
                <a:noFill/>
              </a:tblPr>
              <a:tblGrid>
                <a:gridCol w="852333">
                  <a:extLst>
                    <a:ext uri="{9D8B030D-6E8A-4147-A177-3AD203B41FA5}">
                      <a16:colId xmlns:a16="http://schemas.microsoft.com/office/drawing/2014/main" val="20000"/>
                    </a:ext>
                  </a:extLst>
                </a:gridCol>
                <a:gridCol w="3390433">
                  <a:extLst>
                    <a:ext uri="{9D8B030D-6E8A-4147-A177-3AD203B41FA5}">
                      <a16:colId xmlns:a16="http://schemas.microsoft.com/office/drawing/2014/main" val="20001"/>
                    </a:ext>
                  </a:extLst>
                </a:gridCol>
                <a:gridCol w="3610467">
                  <a:extLst>
                    <a:ext uri="{9D8B030D-6E8A-4147-A177-3AD203B41FA5}">
                      <a16:colId xmlns:a16="http://schemas.microsoft.com/office/drawing/2014/main" val="20002"/>
                    </a:ext>
                  </a:extLst>
                </a:gridCol>
                <a:gridCol w="3339733">
                  <a:extLst>
                    <a:ext uri="{9D8B030D-6E8A-4147-A177-3AD203B41FA5}">
                      <a16:colId xmlns:a16="http://schemas.microsoft.com/office/drawing/2014/main" val="20003"/>
                    </a:ext>
                  </a:extLst>
                </a:gridCol>
              </a:tblGrid>
              <a:tr h="453681">
                <a:tc rowSpan="2">
                  <a:txBody>
                    <a:bodyPr/>
                    <a:lstStyle/>
                    <a:p>
                      <a:pPr marL="0" lvl="0" indent="0" algn="l" rtl="0">
                        <a:spcBef>
                          <a:spcPts val="0"/>
                        </a:spcBef>
                        <a:spcAft>
                          <a:spcPts val="0"/>
                        </a:spcAft>
                        <a:buNone/>
                      </a:pPr>
                      <a:endParaRPr sz="2000" b="1">
                        <a:latin typeface="Calibri"/>
                        <a:ea typeface="Calibri"/>
                        <a:cs typeface="Calibri"/>
                        <a:sym typeface="Calibri"/>
                      </a:endParaRPr>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2000" b="1">
                          <a:solidFill>
                            <a:srgbClr val="00B050"/>
                          </a:solidFill>
                          <a:latin typeface="Calibri"/>
                          <a:ea typeface="Calibri"/>
                          <a:cs typeface="Calibri"/>
                          <a:sym typeface="Calibri"/>
                        </a:rPr>
                        <a:t>Unstructured Interview</a:t>
                      </a:r>
                      <a:endParaRPr sz="2000" b="1">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000" b="1">
                          <a:solidFill>
                            <a:srgbClr val="00B050"/>
                          </a:solidFill>
                          <a:latin typeface="Calibri"/>
                          <a:ea typeface="Calibri"/>
                          <a:cs typeface="Calibri"/>
                          <a:sym typeface="Calibri"/>
                        </a:rPr>
                        <a:t>Semi-Structured Interview</a:t>
                      </a:r>
                      <a:endParaRPr sz="2000" b="1">
                        <a:solidFill>
                          <a:srgbClr val="00B050"/>
                        </a:solidFill>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en-US" sz="2000" b="1">
                          <a:solidFill>
                            <a:srgbClr val="00B050"/>
                          </a:solidFill>
                          <a:latin typeface="Calibri"/>
                          <a:ea typeface="Calibri"/>
                          <a:cs typeface="Calibri"/>
                          <a:sym typeface="Calibri"/>
                        </a:rPr>
                        <a:t>Structured Interview</a:t>
                      </a:r>
                      <a:endParaRPr sz="2000" b="1">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206266">
                <a:tc vMerge="1">
                  <a:txBody>
                    <a:bodyPr/>
                    <a:lstStyle/>
                    <a:p>
                      <a:endParaRPr lang="en-US"/>
                    </a:p>
                  </a:txBody>
                  <a:tcPr/>
                </a:tc>
                <a:tc>
                  <a:txBody>
                    <a:bodyPr/>
                    <a:lstStyle/>
                    <a:p>
                      <a:pPr marL="457200" lvl="0" indent="-317500" algn="l" rtl="0">
                        <a:spcBef>
                          <a:spcPts val="0"/>
                        </a:spcBef>
                        <a:spcAft>
                          <a:spcPts val="0"/>
                        </a:spcAft>
                        <a:buClr>
                          <a:schemeClr val="dk1"/>
                        </a:buClr>
                        <a:buSzPts val="1400"/>
                        <a:buFont typeface="Calibri"/>
                        <a:buChar char="-"/>
                      </a:pPr>
                      <a:r>
                        <a:rPr lang="en-US" sz="2000" b="1" dirty="0">
                          <a:solidFill>
                            <a:schemeClr val="dk1"/>
                          </a:solidFill>
                          <a:latin typeface="Calibri"/>
                          <a:ea typeface="Calibri"/>
                          <a:cs typeface="Calibri"/>
                          <a:sym typeface="Calibri"/>
                        </a:rPr>
                        <a:t>little knowledge</a:t>
                      </a:r>
                      <a:r>
                        <a:rPr lang="en-US" sz="2000" dirty="0">
                          <a:solidFill>
                            <a:schemeClr val="dk1"/>
                          </a:solidFill>
                          <a:latin typeface="Calibri"/>
                          <a:ea typeface="Calibri"/>
                          <a:cs typeface="Calibri"/>
                          <a:sym typeface="Calibri"/>
                        </a:rPr>
                        <a:t> about the interview topic </a:t>
                      </a:r>
                      <a:endParaRPr sz="2000" dirty="0">
                        <a:solidFill>
                          <a:schemeClr val="dk1"/>
                        </a:solidFill>
                        <a:latin typeface="Calibri"/>
                        <a:ea typeface="Calibri"/>
                        <a:cs typeface="Calibri"/>
                        <a:sym typeface="Calibri"/>
                      </a:endParaRPr>
                    </a:p>
                    <a:p>
                      <a:pPr marL="457200" lvl="0" indent="0" algn="l" rtl="0">
                        <a:spcBef>
                          <a:spcPts val="0"/>
                        </a:spcBef>
                        <a:spcAft>
                          <a:spcPts val="0"/>
                        </a:spcAft>
                        <a:buNone/>
                      </a:pPr>
                      <a:endParaRPr sz="2000"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000" b="1" dirty="0">
                          <a:solidFill>
                            <a:schemeClr val="dk1"/>
                          </a:solidFill>
                          <a:latin typeface="Calibri"/>
                          <a:ea typeface="Calibri"/>
                          <a:cs typeface="Calibri"/>
                          <a:sym typeface="Calibri"/>
                        </a:rPr>
                        <a:t>no guide and exploratory in nature</a:t>
                      </a:r>
                      <a:r>
                        <a:rPr lang="en-US" sz="2000" dirty="0">
                          <a:solidFill>
                            <a:schemeClr val="dk1"/>
                          </a:solidFill>
                          <a:latin typeface="Calibri"/>
                          <a:ea typeface="Calibri"/>
                          <a:cs typeface="Calibri"/>
                          <a:sym typeface="Calibri"/>
                        </a:rPr>
                        <a:t> due to high flexibility, off the cuff</a:t>
                      </a:r>
                      <a:endParaRPr sz="2000" dirty="0">
                        <a:solidFill>
                          <a:schemeClr val="dk1"/>
                        </a:solidFill>
                        <a:latin typeface="Calibri"/>
                        <a:ea typeface="Calibri"/>
                        <a:cs typeface="Calibri"/>
                        <a:sym typeface="Calibri"/>
                      </a:endParaRPr>
                    </a:p>
                    <a:p>
                      <a:pPr marL="0" lvl="0" indent="0" algn="l" rtl="0">
                        <a:spcBef>
                          <a:spcPts val="0"/>
                        </a:spcBef>
                        <a:spcAft>
                          <a:spcPts val="0"/>
                        </a:spcAft>
                        <a:buNone/>
                      </a:pPr>
                      <a:endParaRPr sz="2000"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000" b="1" dirty="0">
                          <a:solidFill>
                            <a:schemeClr val="dk1"/>
                          </a:solidFill>
                          <a:latin typeface="Calibri"/>
                          <a:ea typeface="Calibri"/>
                          <a:cs typeface="Calibri"/>
                          <a:sym typeface="Calibri"/>
                        </a:rPr>
                        <a:t>go with the flow</a:t>
                      </a:r>
                      <a:r>
                        <a:rPr lang="en-US" sz="2000" dirty="0">
                          <a:solidFill>
                            <a:schemeClr val="dk1"/>
                          </a:solidFill>
                          <a:latin typeface="Calibri"/>
                          <a:ea typeface="Calibri"/>
                          <a:cs typeface="Calibri"/>
                          <a:sym typeface="Calibri"/>
                        </a:rPr>
                        <a:t>, the interview becomes the apprentice / learner</a:t>
                      </a:r>
                      <a:endParaRPr sz="2000" dirty="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457200" lvl="0" indent="-317500" algn="l" rtl="0">
                        <a:spcBef>
                          <a:spcPts val="0"/>
                        </a:spcBef>
                        <a:spcAft>
                          <a:spcPts val="0"/>
                        </a:spcAft>
                        <a:buClr>
                          <a:schemeClr val="dk1"/>
                        </a:buClr>
                        <a:buSzPts val="1400"/>
                        <a:buFont typeface="Calibri"/>
                        <a:buChar char="-"/>
                      </a:pPr>
                      <a:r>
                        <a:rPr lang="en-US" sz="2000" b="1">
                          <a:solidFill>
                            <a:schemeClr val="dk1"/>
                          </a:solidFill>
                          <a:latin typeface="Calibri"/>
                          <a:ea typeface="Calibri"/>
                          <a:cs typeface="Calibri"/>
                          <a:sym typeface="Calibri"/>
                        </a:rPr>
                        <a:t>some knowledge</a:t>
                      </a:r>
                      <a:r>
                        <a:rPr lang="en-US" sz="2000">
                          <a:solidFill>
                            <a:schemeClr val="dk1"/>
                          </a:solidFill>
                          <a:latin typeface="Calibri"/>
                          <a:ea typeface="Calibri"/>
                          <a:cs typeface="Calibri"/>
                          <a:sym typeface="Calibri"/>
                        </a:rPr>
                        <a:t> about the interview topic</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000">
                          <a:solidFill>
                            <a:schemeClr val="dk1"/>
                          </a:solidFill>
                          <a:latin typeface="Calibri"/>
                          <a:ea typeface="Calibri"/>
                          <a:cs typeface="Calibri"/>
                          <a:sym typeface="Calibri"/>
                        </a:rPr>
                        <a:t>a </a:t>
                      </a:r>
                      <a:r>
                        <a:rPr lang="en-US" sz="2000" b="1">
                          <a:solidFill>
                            <a:schemeClr val="dk1"/>
                          </a:solidFill>
                          <a:latin typeface="Calibri"/>
                          <a:ea typeface="Calibri"/>
                          <a:cs typeface="Calibri"/>
                          <a:sym typeface="Calibri"/>
                        </a:rPr>
                        <a:t>less strictly defined guide</a:t>
                      </a:r>
                      <a:r>
                        <a:rPr lang="en-US" sz="2000">
                          <a:solidFill>
                            <a:schemeClr val="dk1"/>
                          </a:solidFill>
                          <a:latin typeface="Calibri"/>
                          <a:ea typeface="Calibri"/>
                          <a:cs typeface="Calibri"/>
                          <a:sym typeface="Calibri"/>
                        </a:rPr>
                        <a:t> with themes and questions you want to learn about</a:t>
                      </a:r>
                      <a:endParaRPr sz="2000">
                        <a:solidFill>
                          <a:schemeClr val="dk1"/>
                        </a:solidFill>
                        <a:latin typeface="Calibri"/>
                        <a:ea typeface="Calibri"/>
                        <a:cs typeface="Calibri"/>
                        <a:sym typeface="Calibri"/>
                      </a:endParaRPr>
                    </a:p>
                    <a:p>
                      <a:pPr marL="457200" lvl="0" indent="0" algn="l" rtl="0">
                        <a:spcBef>
                          <a:spcPts val="0"/>
                        </a:spcBef>
                        <a:spcAft>
                          <a:spcPts val="0"/>
                        </a:spcAft>
                        <a:buNone/>
                      </a:pPr>
                      <a:endParaRPr sz="20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000" b="1">
                          <a:solidFill>
                            <a:schemeClr val="dk1"/>
                          </a:solidFill>
                          <a:latin typeface="Calibri"/>
                          <a:ea typeface="Calibri"/>
                          <a:cs typeface="Calibri"/>
                          <a:sym typeface="Calibri"/>
                        </a:rPr>
                        <a:t>deviations are allowed</a:t>
                      </a:r>
                      <a:r>
                        <a:rPr lang="en-US" sz="2000">
                          <a:solidFill>
                            <a:schemeClr val="dk1"/>
                          </a:solidFill>
                          <a:latin typeface="Calibri"/>
                          <a:ea typeface="Calibri"/>
                          <a:cs typeface="Calibri"/>
                          <a:sym typeface="Calibri"/>
                        </a:rPr>
                        <a:t> and encouraged → probing but staying on topic</a:t>
                      </a:r>
                      <a:endParaRPr sz="200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solidFill>
                      <a:srgbClr val="FFFF00"/>
                    </a:solidFill>
                  </a:tcPr>
                </a:tc>
                <a:tc>
                  <a:txBody>
                    <a:bodyPr/>
                    <a:lstStyle/>
                    <a:p>
                      <a:pPr marL="457200" lvl="0" indent="-317500" algn="l" rtl="0">
                        <a:spcBef>
                          <a:spcPts val="0"/>
                        </a:spcBef>
                        <a:spcAft>
                          <a:spcPts val="0"/>
                        </a:spcAft>
                        <a:buClr>
                          <a:schemeClr val="dk1"/>
                        </a:buClr>
                        <a:buSzPts val="1400"/>
                        <a:buFont typeface="Calibri"/>
                        <a:buChar char="-"/>
                      </a:pPr>
                      <a:r>
                        <a:rPr lang="en-US" sz="2000" b="1" dirty="0">
                          <a:solidFill>
                            <a:schemeClr val="dk1"/>
                          </a:solidFill>
                          <a:latin typeface="Calibri"/>
                          <a:ea typeface="Calibri"/>
                          <a:cs typeface="Calibri"/>
                          <a:sym typeface="Calibri"/>
                        </a:rPr>
                        <a:t>lots of knowledge</a:t>
                      </a:r>
                      <a:r>
                        <a:rPr lang="en-US" sz="2000" dirty="0">
                          <a:solidFill>
                            <a:schemeClr val="dk1"/>
                          </a:solidFill>
                          <a:latin typeface="Calibri"/>
                          <a:ea typeface="Calibri"/>
                          <a:cs typeface="Calibri"/>
                          <a:sym typeface="Calibri"/>
                        </a:rPr>
                        <a:t> about the interview topic</a:t>
                      </a:r>
                      <a:endParaRPr sz="2000" dirty="0">
                        <a:solidFill>
                          <a:schemeClr val="dk1"/>
                        </a:solidFill>
                        <a:latin typeface="Calibri"/>
                        <a:ea typeface="Calibri"/>
                        <a:cs typeface="Calibri"/>
                        <a:sym typeface="Calibri"/>
                      </a:endParaRPr>
                    </a:p>
                    <a:p>
                      <a:pPr marL="457200" lvl="0" indent="0" algn="l" rtl="0">
                        <a:spcBef>
                          <a:spcPts val="0"/>
                        </a:spcBef>
                        <a:spcAft>
                          <a:spcPts val="0"/>
                        </a:spcAft>
                        <a:buNone/>
                      </a:pPr>
                      <a:endParaRPr sz="2000"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000" b="1" dirty="0">
                          <a:solidFill>
                            <a:schemeClr val="dk1"/>
                          </a:solidFill>
                          <a:latin typeface="Calibri"/>
                          <a:ea typeface="Calibri"/>
                          <a:cs typeface="Calibri"/>
                          <a:sym typeface="Calibri"/>
                        </a:rPr>
                        <a:t>strictly defined</a:t>
                      </a:r>
                      <a:r>
                        <a:rPr lang="en-US" sz="2000" dirty="0">
                          <a:solidFill>
                            <a:schemeClr val="dk1"/>
                          </a:solidFill>
                          <a:latin typeface="Calibri"/>
                          <a:ea typeface="Calibri"/>
                          <a:cs typeface="Calibri"/>
                          <a:sym typeface="Calibri"/>
                        </a:rPr>
                        <a:t> list of interview questions</a:t>
                      </a:r>
                      <a:endParaRPr sz="2000" dirty="0">
                        <a:solidFill>
                          <a:schemeClr val="dk1"/>
                        </a:solidFill>
                        <a:latin typeface="Calibri"/>
                        <a:ea typeface="Calibri"/>
                        <a:cs typeface="Calibri"/>
                        <a:sym typeface="Calibri"/>
                      </a:endParaRPr>
                    </a:p>
                    <a:p>
                      <a:pPr marL="457200" lvl="0" indent="0" algn="l" rtl="0">
                        <a:spcBef>
                          <a:spcPts val="0"/>
                        </a:spcBef>
                        <a:spcAft>
                          <a:spcPts val="0"/>
                        </a:spcAft>
                        <a:buNone/>
                      </a:pPr>
                      <a:endParaRPr sz="2000" dirty="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000" b="1" dirty="0">
                          <a:solidFill>
                            <a:schemeClr val="dk1"/>
                          </a:solidFill>
                          <a:latin typeface="Calibri"/>
                          <a:ea typeface="Calibri"/>
                          <a:cs typeface="Calibri"/>
                          <a:sym typeface="Calibri"/>
                        </a:rPr>
                        <a:t>no deviations are allowed </a:t>
                      </a:r>
                      <a:r>
                        <a:rPr lang="en-US" sz="2000" dirty="0">
                          <a:solidFill>
                            <a:schemeClr val="dk1"/>
                          </a:solidFill>
                          <a:latin typeface="Calibri"/>
                          <a:ea typeface="Calibri"/>
                          <a:cs typeface="Calibri"/>
                          <a:sym typeface="Calibri"/>
                        </a:rPr>
                        <a:t>from topic or questions across interviews or participants</a:t>
                      </a:r>
                      <a:endParaRPr sz="2000" dirty="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220" name="Google Shape;220;p30"/>
          <p:cNvSpPr txBox="1"/>
          <p:nvPr/>
        </p:nvSpPr>
        <p:spPr>
          <a:xfrm rot="-5400000">
            <a:off x="-1027567" y="3084567"/>
            <a:ext cx="3966000" cy="744000"/>
          </a:xfrm>
          <a:prstGeom prst="rect">
            <a:avLst/>
          </a:prstGeom>
          <a:noFill/>
          <a:ln>
            <a:noFill/>
          </a:ln>
        </p:spPr>
        <p:txBody>
          <a:bodyPr spcFirstLastPara="1" wrap="square" lIns="121900" tIns="121900" rIns="121900" bIns="121900" anchor="t" anchorCtr="0">
            <a:noAutofit/>
          </a:bodyPr>
          <a:lstStyle/>
          <a:p>
            <a:r>
              <a:rPr lang="en-US" sz="3333" b="1">
                <a:solidFill>
                  <a:schemeClr val="dk1"/>
                </a:solidFill>
                <a:latin typeface="Calibri"/>
                <a:ea typeface="Calibri"/>
                <a:cs typeface="Calibri"/>
                <a:sym typeface="Calibri"/>
              </a:rPr>
              <a:t>Interview Formats</a:t>
            </a:r>
            <a:endParaRPr sz="3333" b="1">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1"/>
          <p:cNvSpPr txBox="1"/>
          <p:nvPr/>
        </p:nvSpPr>
        <p:spPr>
          <a:xfrm>
            <a:off x="415600" y="593367"/>
            <a:ext cx="11360800" cy="763600"/>
          </a:xfrm>
          <a:prstGeom prst="rect">
            <a:avLst/>
          </a:prstGeom>
          <a:noFill/>
          <a:ln>
            <a:noFill/>
          </a:ln>
        </p:spPr>
        <p:txBody>
          <a:bodyPr spcFirstLastPara="1" wrap="square" lIns="121900" tIns="60933" rIns="121900" bIns="60933" anchor="ctr" anchorCtr="0">
            <a:noAutofit/>
          </a:bodyPr>
          <a:lstStyle/>
          <a:p>
            <a:r>
              <a:rPr lang="en-US" sz="3467" b="1">
                <a:solidFill>
                  <a:srgbClr val="595959"/>
                </a:solidFill>
                <a:latin typeface="Calibri"/>
                <a:ea typeface="Calibri"/>
                <a:cs typeface="Calibri"/>
                <a:sym typeface="Calibri"/>
              </a:rPr>
              <a:t>Question Formats</a:t>
            </a:r>
            <a:endParaRPr sz="1600">
              <a:solidFill>
                <a:srgbClr val="595959"/>
              </a:solidFill>
              <a:latin typeface="Calibri"/>
              <a:ea typeface="Calibri"/>
              <a:cs typeface="Calibri"/>
              <a:sym typeface="Calibri"/>
            </a:endParaRPr>
          </a:p>
        </p:txBody>
      </p:sp>
      <p:graphicFrame>
        <p:nvGraphicFramePr>
          <p:cNvPr id="226" name="Google Shape;226;p31"/>
          <p:cNvGraphicFramePr/>
          <p:nvPr/>
        </p:nvGraphicFramePr>
        <p:xfrm>
          <a:off x="1159134" y="1955800"/>
          <a:ext cx="9729567" cy="3951667"/>
        </p:xfrm>
        <a:graphic>
          <a:graphicData uri="http://schemas.openxmlformats.org/drawingml/2006/table">
            <a:tbl>
              <a:tblPr>
                <a:noFill/>
              </a:tblPr>
              <a:tblGrid>
                <a:gridCol w="1093700">
                  <a:extLst>
                    <a:ext uri="{9D8B030D-6E8A-4147-A177-3AD203B41FA5}">
                      <a16:colId xmlns:a16="http://schemas.microsoft.com/office/drawing/2014/main" val="20000"/>
                    </a:ext>
                  </a:extLst>
                </a:gridCol>
                <a:gridCol w="4173467">
                  <a:extLst>
                    <a:ext uri="{9D8B030D-6E8A-4147-A177-3AD203B41FA5}">
                      <a16:colId xmlns:a16="http://schemas.microsoft.com/office/drawing/2014/main" val="20001"/>
                    </a:ext>
                  </a:extLst>
                </a:gridCol>
                <a:gridCol w="4462400">
                  <a:extLst>
                    <a:ext uri="{9D8B030D-6E8A-4147-A177-3AD203B41FA5}">
                      <a16:colId xmlns:a16="http://schemas.microsoft.com/office/drawing/2014/main" val="20002"/>
                    </a:ext>
                  </a:extLst>
                </a:gridCol>
              </a:tblGrid>
              <a:tr h="578600">
                <a:tc rowSpan="2">
                  <a:txBody>
                    <a:bodyPr/>
                    <a:lstStyle/>
                    <a:p>
                      <a:pPr marL="0" lvl="0" indent="0" algn="l" rtl="0">
                        <a:spcBef>
                          <a:spcPts val="0"/>
                        </a:spcBef>
                        <a:spcAft>
                          <a:spcPts val="0"/>
                        </a:spcAft>
                        <a:buNone/>
                      </a:pPr>
                      <a:endParaRPr sz="2400" b="1">
                        <a:latin typeface="Calibri"/>
                        <a:ea typeface="Calibri"/>
                        <a:cs typeface="Calibri"/>
                        <a:sym typeface="Calibri"/>
                      </a:endParaRPr>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2100" b="1">
                          <a:solidFill>
                            <a:srgbClr val="00B050"/>
                          </a:solidFill>
                          <a:latin typeface="Calibri"/>
                          <a:ea typeface="Calibri"/>
                          <a:cs typeface="Calibri"/>
                          <a:sym typeface="Calibri"/>
                        </a:rPr>
                        <a:t>Closed Questions</a:t>
                      </a:r>
                      <a:endParaRPr sz="2400" b="1">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100" b="1">
                          <a:solidFill>
                            <a:srgbClr val="00B050"/>
                          </a:solidFill>
                          <a:latin typeface="Calibri"/>
                          <a:ea typeface="Calibri"/>
                          <a:cs typeface="Calibri"/>
                          <a:sym typeface="Calibri"/>
                        </a:rPr>
                        <a:t>Open-ended Questions </a:t>
                      </a:r>
                      <a:endParaRPr sz="2400" b="1">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373067">
                <a:tc vMerge="1">
                  <a:txBody>
                    <a:bodyPr/>
                    <a:lstStyle/>
                    <a:p>
                      <a:endParaRPr lang="en-US"/>
                    </a:p>
                  </a:txBody>
                  <a:tcPr/>
                </a:tc>
                <a:tc>
                  <a:txBody>
                    <a:bodyPr/>
                    <a:lstStyle/>
                    <a:p>
                      <a:pPr marL="457200" lvl="0" indent="0" algn="l" rtl="0">
                        <a:spcBef>
                          <a:spcPts val="0"/>
                        </a:spcBef>
                        <a:spcAft>
                          <a:spcPts val="0"/>
                        </a:spcAft>
                        <a:buNone/>
                      </a:pPr>
                      <a:endParaRPr sz="240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457200" lvl="0" indent="0" algn="l" rtl="0">
                        <a:spcBef>
                          <a:spcPts val="0"/>
                        </a:spcBef>
                        <a:spcAft>
                          <a:spcPts val="0"/>
                        </a:spcAft>
                        <a:buNone/>
                      </a:pPr>
                      <a:endParaRPr sz="240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227" name="Google Shape;227;p31"/>
          <p:cNvSpPr txBox="1"/>
          <p:nvPr/>
        </p:nvSpPr>
        <p:spPr>
          <a:xfrm rot="-5400000">
            <a:off x="-276200" y="3273300"/>
            <a:ext cx="3966000" cy="744000"/>
          </a:xfrm>
          <a:prstGeom prst="rect">
            <a:avLst/>
          </a:prstGeom>
          <a:noFill/>
          <a:ln>
            <a:noFill/>
          </a:ln>
        </p:spPr>
        <p:txBody>
          <a:bodyPr spcFirstLastPara="1" wrap="square" lIns="121900" tIns="121900" rIns="121900" bIns="121900" anchor="t" anchorCtr="0">
            <a:noAutofit/>
          </a:bodyPr>
          <a:lstStyle/>
          <a:p>
            <a:r>
              <a:rPr lang="en-US" sz="3333" b="1">
                <a:solidFill>
                  <a:schemeClr val="dk1"/>
                </a:solidFill>
                <a:latin typeface="Calibri"/>
                <a:ea typeface="Calibri"/>
                <a:cs typeface="Calibri"/>
                <a:sym typeface="Calibri"/>
              </a:rPr>
              <a:t>Question Formats</a:t>
            </a:r>
            <a:endParaRPr sz="3333" b="1">
              <a:solidFill>
                <a:schemeClr val="dk1"/>
              </a:solidFill>
              <a:latin typeface="Calibri"/>
              <a:ea typeface="Calibri"/>
              <a:cs typeface="Calibri"/>
              <a:sym typeface="Calibri"/>
            </a:endParaRPr>
          </a:p>
        </p:txBody>
      </p:sp>
      <p:pic>
        <p:nvPicPr>
          <p:cNvPr id="228" name="Google Shape;228;p31"/>
          <p:cNvPicPr preferRelativeResize="0"/>
          <p:nvPr/>
        </p:nvPicPr>
        <p:blipFill>
          <a:blip r:embed="rId3">
            <a:alphaModFix/>
          </a:blip>
          <a:stretch>
            <a:fillRect/>
          </a:stretch>
        </p:blipFill>
        <p:spPr>
          <a:xfrm>
            <a:off x="7376034" y="3356418"/>
            <a:ext cx="2492991" cy="1661501"/>
          </a:xfrm>
          <a:prstGeom prst="rect">
            <a:avLst/>
          </a:prstGeom>
          <a:noFill/>
          <a:ln w="19050" cap="flat" cmpd="sng">
            <a:solidFill>
              <a:schemeClr val="dk2"/>
            </a:solidFill>
            <a:prstDash val="solid"/>
            <a:round/>
            <a:headEnd type="none" w="sm" len="sm"/>
            <a:tailEnd type="none" w="sm" len="sm"/>
          </a:ln>
        </p:spPr>
      </p:pic>
      <p:pic>
        <p:nvPicPr>
          <p:cNvPr id="229" name="Google Shape;229;p31"/>
          <p:cNvPicPr preferRelativeResize="0"/>
          <p:nvPr/>
        </p:nvPicPr>
        <p:blipFill>
          <a:blip r:embed="rId4">
            <a:alphaModFix/>
          </a:blip>
          <a:stretch>
            <a:fillRect/>
          </a:stretch>
        </p:blipFill>
        <p:spPr>
          <a:xfrm>
            <a:off x="2969061" y="3356418"/>
            <a:ext cx="2570076" cy="171286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p:nvPr/>
        </p:nvSpPr>
        <p:spPr>
          <a:xfrm>
            <a:off x="415600" y="593367"/>
            <a:ext cx="11360800" cy="763600"/>
          </a:xfrm>
          <a:prstGeom prst="rect">
            <a:avLst/>
          </a:prstGeom>
          <a:noFill/>
          <a:ln>
            <a:noFill/>
          </a:ln>
        </p:spPr>
        <p:txBody>
          <a:bodyPr spcFirstLastPara="1" wrap="square" lIns="121900" tIns="60933" rIns="121900" bIns="60933" anchor="ctr" anchorCtr="0">
            <a:noAutofit/>
          </a:bodyPr>
          <a:lstStyle/>
          <a:p>
            <a:r>
              <a:rPr lang="en-US" sz="3467" b="1">
                <a:solidFill>
                  <a:srgbClr val="595959"/>
                </a:solidFill>
                <a:latin typeface="Calibri"/>
                <a:ea typeface="Calibri"/>
                <a:cs typeface="Calibri"/>
                <a:sym typeface="Calibri"/>
              </a:rPr>
              <a:t>Question Formats</a:t>
            </a:r>
            <a:endParaRPr sz="1600">
              <a:solidFill>
                <a:srgbClr val="595959"/>
              </a:solidFill>
              <a:latin typeface="Calibri"/>
              <a:ea typeface="Calibri"/>
              <a:cs typeface="Calibri"/>
              <a:sym typeface="Calibri"/>
            </a:endParaRPr>
          </a:p>
        </p:txBody>
      </p:sp>
      <p:graphicFrame>
        <p:nvGraphicFramePr>
          <p:cNvPr id="235" name="Google Shape;235;p32"/>
          <p:cNvGraphicFramePr/>
          <p:nvPr/>
        </p:nvGraphicFramePr>
        <p:xfrm>
          <a:off x="1159134" y="1955800"/>
          <a:ext cx="9729567" cy="4480000"/>
        </p:xfrm>
        <a:graphic>
          <a:graphicData uri="http://schemas.openxmlformats.org/drawingml/2006/table">
            <a:tbl>
              <a:tblPr>
                <a:noFill/>
              </a:tblPr>
              <a:tblGrid>
                <a:gridCol w="1093700">
                  <a:extLst>
                    <a:ext uri="{9D8B030D-6E8A-4147-A177-3AD203B41FA5}">
                      <a16:colId xmlns:a16="http://schemas.microsoft.com/office/drawing/2014/main" val="20000"/>
                    </a:ext>
                  </a:extLst>
                </a:gridCol>
                <a:gridCol w="4173467">
                  <a:extLst>
                    <a:ext uri="{9D8B030D-6E8A-4147-A177-3AD203B41FA5}">
                      <a16:colId xmlns:a16="http://schemas.microsoft.com/office/drawing/2014/main" val="20001"/>
                    </a:ext>
                  </a:extLst>
                </a:gridCol>
                <a:gridCol w="4462400">
                  <a:extLst>
                    <a:ext uri="{9D8B030D-6E8A-4147-A177-3AD203B41FA5}">
                      <a16:colId xmlns:a16="http://schemas.microsoft.com/office/drawing/2014/main" val="20002"/>
                    </a:ext>
                  </a:extLst>
                </a:gridCol>
              </a:tblGrid>
              <a:tr h="578600">
                <a:tc rowSpan="2">
                  <a:txBody>
                    <a:bodyPr/>
                    <a:lstStyle/>
                    <a:p>
                      <a:pPr marL="0" lvl="0" indent="0" algn="l" rtl="0">
                        <a:spcBef>
                          <a:spcPts val="0"/>
                        </a:spcBef>
                        <a:spcAft>
                          <a:spcPts val="0"/>
                        </a:spcAft>
                        <a:buNone/>
                      </a:pPr>
                      <a:endParaRPr sz="2400" b="1">
                        <a:latin typeface="Calibri"/>
                        <a:ea typeface="Calibri"/>
                        <a:cs typeface="Calibri"/>
                        <a:sym typeface="Calibri"/>
                      </a:endParaRPr>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2100" b="1">
                          <a:solidFill>
                            <a:srgbClr val="00B050"/>
                          </a:solidFill>
                          <a:latin typeface="Calibri"/>
                          <a:ea typeface="Calibri"/>
                          <a:cs typeface="Calibri"/>
                          <a:sym typeface="Calibri"/>
                        </a:rPr>
                        <a:t>Closed Questions</a:t>
                      </a:r>
                      <a:endParaRPr sz="2400" b="1">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100" b="1">
                          <a:solidFill>
                            <a:srgbClr val="00B050"/>
                          </a:solidFill>
                          <a:latin typeface="Calibri"/>
                          <a:ea typeface="Calibri"/>
                          <a:cs typeface="Calibri"/>
                          <a:sym typeface="Calibri"/>
                        </a:rPr>
                        <a:t>Open-ended Questions </a:t>
                      </a:r>
                      <a:endParaRPr sz="2400" b="1">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01400">
                <a:tc vMerge="1">
                  <a:txBody>
                    <a:bodyPr/>
                    <a:lstStyle/>
                    <a:p>
                      <a:endParaRPr lang="en-US"/>
                    </a:p>
                  </a:txBody>
                  <a:tcPr/>
                </a:tc>
                <a:tc>
                  <a:txBody>
                    <a:bodyPr/>
                    <a:lstStyle/>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easy to analyze &amp; easy to scale → provide the </a:t>
                      </a:r>
                      <a:r>
                        <a:rPr lang="en-US" sz="2400" b="1">
                          <a:solidFill>
                            <a:schemeClr val="dk1"/>
                          </a:solidFill>
                          <a:latin typeface="Calibri"/>
                          <a:ea typeface="Calibri"/>
                          <a:cs typeface="Calibri"/>
                          <a:sym typeface="Calibri"/>
                        </a:rPr>
                        <a:t>how</a:t>
                      </a:r>
                      <a:endParaRPr sz="2400" b="1">
                        <a:solidFill>
                          <a:schemeClr val="dk1"/>
                        </a:solidFill>
                        <a:latin typeface="Calibri"/>
                        <a:ea typeface="Calibri"/>
                        <a:cs typeface="Calibri"/>
                        <a:sym typeface="Calibri"/>
                      </a:endParaRPr>
                    </a:p>
                    <a:p>
                      <a:pPr marL="45720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little insight and data (yes/no) → lean toward </a:t>
                      </a:r>
                      <a:r>
                        <a:rPr lang="en-US" sz="2400" b="1">
                          <a:solidFill>
                            <a:schemeClr val="dk1"/>
                          </a:solidFill>
                          <a:latin typeface="Calibri"/>
                          <a:ea typeface="Calibri"/>
                          <a:cs typeface="Calibri"/>
                          <a:sym typeface="Calibri"/>
                        </a:rPr>
                        <a:t>quantitative data</a:t>
                      </a:r>
                      <a:r>
                        <a:rPr lang="en-US" sz="2400">
                          <a:solidFill>
                            <a:schemeClr val="dk1"/>
                          </a:solidFill>
                          <a:latin typeface="Calibri"/>
                          <a:ea typeface="Calibri"/>
                          <a:cs typeface="Calibri"/>
                          <a:sym typeface="Calibri"/>
                        </a:rPr>
                        <a:t> (surveys)</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ideal for situations where a quick decision is needed</a:t>
                      </a:r>
                      <a:endParaRPr sz="240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difficult to analyze &amp; hard to scale → provide the </a:t>
                      </a:r>
                      <a:r>
                        <a:rPr lang="en-US" sz="2400" b="1">
                          <a:solidFill>
                            <a:schemeClr val="dk1"/>
                          </a:solidFill>
                          <a:latin typeface="Calibri"/>
                          <a:ea typeface="Calibri"/>
                          <a:cs typeface="Calibri"/>
                          <a:sym typeface="Calibri"/>
                        </a:rPr>
                        <a:t>why</a:t>
                      </a:r>
                      <a:endParaRPr sz="2400" b="1">
                        <a:solidFill>
                          <a:schemeClr val="dk1"/>
                        </a:solidFill>
                        <a:latin typeface="Calibri"/>
                        <a:ea typeface="Calibri"/>
                        <a:cs typeface="Calibri"/>
                        <a:sym typeface="Calibri"/>
                      </a:endParaRPr>
                    </a:p>
                    <a:p>
                      <a:pPr marL="45720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lots of insight and detail →            lean toward </a:t>
                      </a:r>
                      <a:r>
                        <a:rPr lang="en-US" sz="2400" b="1">
                          <a:solidFill>
                            <a:schemeClr val="dk1"/>
                          </a:solidFill>
                          <a:latin typeface="Calibri"/>
                          <a:ea typeface="Calibri"/>
                          <a:cs typeface="Calibri"/>
                          <a:sym typeface="Calibri"/>
                        </a:rPr>
                        <a:t>qualitative data </a:t>
                      </a:r>
                      <a:r>
                        <a:rPr lang="en-US" sz="2400">
                          <a:solidFill>
                            <a:schemeClr val="dk1"/>
                          </a:solidFill>
                          <a:latin typeface="Calibri"/>
                          <a:ea typeface="Calibri"/>
                          <a:cs typeface="Calibri"/>
                          <a:sym typeface="Calibri"/>
                        </a:rPr>
                        <a:t>(in-depth interviews)</a:t>
                      </a:r>
                      <a:endParaRPr sz="2400">
                        <a:solidFill>
                          <a:schemeClr val="dk1"/>
                        </a:solidFill>
                        <a:latin typeface="Calibri"/>
                        <a:ea typeface="Calibri"/>
                        <a:cs typeface="Calibri"/>
                        <a:sym typeface="Calibri"/>
                      </a:endParaRPr>
                    </a:p>
                    <a:p>
                      <a:pPr marL="45720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ideal for situations where deeper understanding is required</a:t>
                      </a:r>
                      <a:endParaRPr sz="240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236" name="Google Shape;236;p32"/>
          <p:cNvSpPr txBox="1"/>
          <p:nvPr/>
        </p:nvSpPr>
        <p:spPr>
          <a:xfrm rot="-5400000">
            <a:off x="-276200" y="3273300"/>
            <a:ext cx="3966000" cy="744000"/>
          </a:xfrm>
          <a:prstGeom prst="rect">
            <a:avLst/>
          </a:prstGeom>
          <a:noFill/>
          <a:ln>
            <a:noFill/>
          </a:ln>
        </p:spPr>
        <p:txBody>
          <a:bodyPr spcFirstLastPara="1" wrap="square" lIns="121900" tIns="121900" rIns="121900" bIns="121900" anchor="t" anchorCtr="0">
            <a:noAutofit/>
          </a:bodyPr>
          <a:lstStyle/>
          <a:p>
            <a:r>
              <a:rPr lang="en-US" sz="3333" b="1">
                <a:solidFill>
                  <a:schemeClr val="dk1"/>
                </a:solidFill>
                <a:latin typeface="Calibri"/>
                <a:ea typeface="Calibri"/>
                <a:cs typeface="Calibri"/>
                <a:sym typeface="Calibri"/>
              </a:rPr>
              <a:t>Question Formats</a:t>
            </a:r>
            <a:endParaRPr sz="3333" b="1">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p:nvPr/>
        </p:nvSpPr>
        <p:spPr>
          <a:xfrm>
            <a:off x="415600" y="593367"/>
            <a:ext cx="11360800" cy="763600"/>
          </a:xfrm>
          <a:prstGeom prst="rect">
            <a:avLst/>
          </a:prstGeom>
          <a:noFill/>
          <a:ln>
            <a:noFill/>
          </a:ln>
        </p:spPr>
        <p:txBody>
          <a:bodyPr spcFirstLastPara="1" wrap="square" lIns="121900" tIns="60933" rIns="121900" bIns="60933" anchor="ctr" anchorCtr="0">
            <a:noAutofit/>
          </a:bodyPr>
          <a:lstStyle/>
          <a:p>
            <a:r>
              <a:rPr lang="en-US" sz="3467" b="1">
                <a:solidFill>
                  <a:srgbClr val="595959"/>
                </a:solidFill>
                <a:latin typeface="Calibri"/>
                <a:ea typeface="Calibri"/>
                <a:cs typeface="Calibri"/>
                <a:sym typeface="Calibri"/>
              </a:rPr>
              <a:t>Question Formats</a:t>
            </a:r>
            <a:endParaRPr sz="1600">
              <a:solidFill>
                <a:srgbClr val="595959"/>
              </a:solidFill>
              <a:latin typeface="Calibri"/>
              <a:ea typeface="Calibri"/>
              <a:cs typeface="Calibri"/>
              <a:sym typeface="Calibri"/>
            </a:endParaRPr>
          </a:p>
        </p:txBody>
      </p:sp>
      <p:graphicFrame>
        <p:nvGraphicFramePr>
          <p:cNvPr id="242" name="Google Shape;242;p33"/>
          <p:cNvGraphicFramePr/>
          <p:nvPr/>
        </p:nvGraphicFramePr>
        <p:xfrm>
          <a:off x="1159134" y="1955800"/>
          <a:ext cx="9729567" cy="4480000"/>
        </p:xfrm>
        <a:graphic>
          <a:graphicData uri="http://schemas.openxmlformats.org/drawingml/2006/table">
            <a:tbl>
              <a:tblPr>
                <a:noFill/>
              </a:tblPr>
              <a:tblGrid>
                <a:gridCol w="1093700">
                  <a:extLst>
                    <a:ext uri="{9D8B030D-6E8A-4147-A177-3AD203B41FA5}">
                      <a16:colId xmlns:a16="http://schemas.microsoft.com/office/drawing/2014/main" val="20000"/>
                    </a:ext>
                  </a:extLst>
                </a:gridCol>
                <a:gridCol w="4173467">
                  <a:extLst>
                    <a:ext uri="{9D8B030D-6E8A-4147-A177-3AD203B41FA5}">
                      <a16:colId xmlns:a16="http://schemas.microsoft.com/office/drawing/2014/main" val="20001"/>
                    </a:ext>
                  </a:extLst>
                </a:gridCol>
                <a:gridCol w="4462400">
                  <a:extLst>
                    <a:ext uri="{9D8B030D-6E8A-4147-A177-3AD203B41FA5}">
                      <a16:colId xmlns:a16="http://schemas.microsoft.com/office/drawing/2014/main" val="20002"/>
                    </a:ext>
                  </a:extLst>
                </a:gridCol>
              </a:tblGrid>
              <a:tr h="578600">
                <a:tc rowSpan="2">
                  <a:txBody>
                    <a:bodyPr/>
                    <a:lstStyle/>
                    <a:p>
                      <a:pPr marL="0" lvl="0" indent="0" algn="l" rtl="0">
                        <a:spcBef>
                          <a:spcPts val="0"/>
                        </a:spcBef>
                        <a:spcAft>
                          <a:spcPts val="0"/>
                        </a:spcAft>
                        <a:buNone/>
                      </a:pPr>
                      <a:endParaRPr sz="2400" b="1">
                        <a:latin typeface="Calibri"/>
                        <a:ea typeface="Calibri"/>
                        <a:cs typeface="Calibri"/>
                        <a:sym typeface="Calibri"/>
                      </a:endParaRPr>
                    </a:p>
                  </a:txBody>
                  <a:tcPr marL="121900" marR="121900" marT="121900" marB="121900">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sz="2100" b="1">
                          <a:solidFill>
                            <a:srgbClr val="00B050"/>
                          </a:solidFill>
                          <a:latin typeface="Calibri"/>
                          <a:ea typeface="Calibri"/>
                          <a:cs typeface="Calibri"/>
                          <a:sym typeface="Calibri"/>
                        </a:rPr>
                        <a:t>Closed Questions</a:t>
                      </a:r>
                      <a:endParaRPr sz="2400" b="1">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2100" b="1">
                          <a:solidFill>
                            <a:srgbClr val="00B050"/>
                          </a:solidFill>
                          <a:latin typeface="Calibri"/>
                          <a:ea typeface="Calibri"/>
                          <a:cs typeface="Calibri"/>
                          <a:sym typeface="Calibri"/>
                        </a:rPr>
                        <a:t>Open-ended Questions </a:t>
                      </a:r>
                      <a:endParaRPr sz="2400" b="1">
                        <a:latin typeface="Calibri"/>
                        <a:ea typeface="Calibri"/>
                        <a:cs typeface="Calibri"/>
                        <a:sym typeface="Calibri"/>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extLst>
                  <a:ext uri="{0D108BD9-81ED-4DB2-BD59-A6C34878D82A}">
                    <a16:rowId xmlns:a16="http://schemas.microsoft.com/office/drawing/2014/main" val="10000"/>
                  </a:ext>
                </a:extLst>
              </a:tr>
              <a:tr h="3901400">
                <a:tc vMerge="1">
                  <a:txBody>
                    <a:bodyPr/>
                    <a:lstStyle/>
                    <a:p>
                      <a:endParaRPr lang="en-US"/>
                    </a:p>
                  </a:txBody>
                  <a:tcPr/>
                </a:tc>
                <a:tc>
                  <a:txBody>
                    <a:bodyPr/>
                    <a:lstStyle/>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easy to analyze &amp; easy to scale → provide the </a:t>
                      </a:r>
                      <a:r>
                        <a:rPr lang="en-US" sz="2400" b="1">
                          <a:solidFill>
                            <a:schemeClr val="dk1"/>
                          </a:solidFill>
                          <a:latin typeface="Calibri"/>
                          <a:ea typeface="Calibri"/>
                          <a:cs typeface="Calibri"/>
                          <a:sym typeface="Calibri"/>
                        </a:rPr>
                        <a:t>how</a:t>
                      </a:r>
                      <a:endParaRPr sz="2400" b="1">
                        <a:solidFill>
                          <a:schemeClr val="dk1"/>
                        </a:solidFill>
                        <a:latin typeface="Calibri"/>
                        <a:ea typeface="Calibri"/>
                        <a:cs typeface="Calibri"/>
                        <a:sym typeface="Calibri"/>
                      </a:endParaRPr>
                    </a:p>
                    <a:p>
                      <a:pPr marL="45720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little insight and data (yes/no) → lean toward </a:t>
                      </a:r>
                      <a:r>
                        <a:rPr lang="en-US" sz="2400" b="1">
                          <a:solidFill>
                            <a:schemeClr val="dk1"/>
                          </a:solidFill>
                          <a:latin typeface="Calibri"/>
                          <a:ea typeface="Calibri"/>
                          <a:cs typeface="Calibri"/>
                          <a:sym typeface="Calibri"/>
                        </a:rPr>
                        <a:t>quantitative data</a:t>
                      </a:r>
                      <a:r>
                        <a:rPr lang="en-US" sz="2400">
                          <a:solidFill>
                            <a:schemeClr val="dk1"/>
                          </a:solidFill>
                          <a:latin typeface="Calibri"/>
                          <a:ea typeface="Calibri"/>
                          <a:cs typeface="Calibri"/>
                          <a:sym typeface="Calibri"/>
                        </a:rPr>
                        <a:t> (surveys)</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ideal for situations where a quick decision is needed</a:t>
                      </a:r>
                      <a:endParaRPr sz="240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tcPr>
                </a:tc>
                <a:tc>
                  <a:txBody>
                    <a:bodyPr/>
                    <a:lstStyle/>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difficult to analyze &amp; hard to scale → provide the </a:t>
                      </a:r>
                      <a:r>
                        <a:rPr lang="en-US" sz="2400" b="1">
                          <a:solidFill>
                            <a:schemeClr val="dk1"/>
                          </a:solidFill>
                          <a:latin typeface="Calibri"/>
                          <a:ea typeface="Calibri"/>
                          <a:cs typeface="Calibri"/>
                          <a:sym typeface="Calibri"/>
                        </a:rPr>
                        <a:t>why</a:t>
                      </a:r>
                      <a:endParaRPr sz="2400" b="1">
                        <a:solidFill>
                          <a:schemeClr val="dk1"/>
                        </a:solidFill>
                        <a:latin typeface="Calibri"/>
                        <a:ea typeface="Calibri"/>
                        <a:cs typeface="Calibri"/>
                        <a:sym typeface="Calibri"/>
                      </a:endParaRPr>
                    </a:p>
                    <a:p>
                      <a:pPr marL="45720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lots of insight and detail →            lean toward </a:t>
                      </a:r>
                      <a:r>
                        <a:rPr lang="en-US" sz="2400" b="1">
                          <a:solidFill>
                            <a:schemeClr val="dk1"/>
                          </a:solidFill>
                          <a:latin typeface="Calibri"/>
                          <a:ea typeface="Calibri"/>
                          <a:cs typeface="Calibri"/>
                          <a:sym typeface="Calibri"/>
                        </a:rPr>
                        <a:t>qualitative data </a:t>
                      </a:r>
                      <a:r>
                        <a:rPr lang="en-US" sz="2400">
                          <a:solidFill>
                            <a:schemeClr val="dk1"/>
                          </a:solidFill>
                          <a:latin typeface="Calibri"/>
                          <a:ea typeface="Calibri"/>
                          <a:cs typeface="Calibri"/>
                          <a:sym typeface="Calibri"/>
                        </a:rPr>
                        <a:t>(in-depth interviews)</a:t>
                      </a:r>
                      <a:endParaRPr sz="2400">
                        <a:solidFill>
                          <a:schemeClr val="dk1"/>
                        </a:solidFill>
                        <a:latin typeface="Calibri"/>
                        <a:ea typeface="Calibri"/>
                        <a:cs typeface="Calibri"/>
                        <a:sym typeface="Calibri"/>
                      </a:endParaRPr>
                    </a:p>
                    <a:p>
                      <a:pPr marL="457200" lvl="0" indent="0" algn="l" rtl="0">
                        <a:spcBef>
                          <a:spcPts val="0"/>
                        </a:spcBef>
                        <a:spcAft>
                          <a:spcPts val="0"/>
                        </a:spcAft>
                        <a:buNone/>
                      </a:pPr>
                      <a:endParaRPr sz="2400">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sz="2400">
                          <a:solidFill>
                            <a:schemeClr val="dk1"/>
                          </a:solidFill>
                          <a:latin typeface="Calibri"/>
                          <a:ea typeface="Calibri"/>
                          <a:cs typeface="Calibri"/>
                          <a:sym typeface="Calibri"/>
                        </a:rPr>
                        <a:t>ideal for situations where deeper understanding is required</a:t>
                      </a:r>
                      <a:endParaRPr sz="2400">
                        <a:latin typeface="Calibri"/>
                        <a:ea typeface="Calibri"/>
                        <a:cs typeface="Calibri"/>
                        <a:sym typeface="Calibri"/>
                      </a:endParaRPr>
                    </a:p>
                  </a:txBody>
                  <a:tcPr marL="121900" marR="121900" marT="121900" marB="121900">
                    <a:lnT w="9525" cap="flat" cmpd="sng">
                      <a:solidFill>
                        <a:srgbClr val="9E9E9E"/>
                      </a:solidFill>
                      <a:prstDash val="solid"/>
                      <a:round/>
                      <a:headEnd type="none" w="sm" len="sm"/>
                      <a:tailEnd type="none" w="sm" len="sm"/>
                    </a:lnT>
                    <a:solidFill>
                      <a:srgbClr val="FFFF00"/>
                    </a:solidFill>
                  </a:tcPr>
                </a:tc>
                <a:extLst>
                  <a:ext uri="{0D108BD9-81ED-4DB2-BD59-A6C34878D82A}">
                    <a16:rowId xmlns:a16="http://schemas.microsoft.com/office/drawing/2014/main" val="10001"/>
                  </a:ext>
                </a:extLst>
              </a:tr>
            </a:tbl>
          </a:graphicData>
        </a:graphic>
      </p:graphicFrame>
      <p:sp>
        <p:nvSpPr>
          <p:cNvPr id="243" name="Google Shape;243;p33"/>
          <p:cNvSpPr txBox="1"/>
          <p:nvPr/>
        </p:nvSpPr>
        <p:spPr>
          <a:xfrm rot="-5400000">
            <a:off x="-276200" y="3273300"/>
            <a:ext cx="3966000" cy="744000"/>
          </a:xfrm>
          <a:prstGeom prst="rect">
            <a:avLst/>
          </a:prstGeom>
          <a:noFill/>
          <a:ln>
            <a:noFill/>
          </a:ln>
        </p:spPr>
        <p:txBody>
          <a:bodyPr spcFirstLastPara="1" wrap="square" lIns="121900" tIns="121900" rIns="121900" bIns="121900" anchor="t" anchorCtr="0">
            <a:noAutofit/>
          </a:bodyPr>
          <a:lstStyle/>
          <a:p>
            <a:r>
              <a:rPr lang="en-US" sz="3333" b="1">
                <a:solidFill>
                  <a:schemeClr val="dk1"/>
                </a:solidFill>
                <a:latin typeface="Calibri"/>
                <a:ea typeface="Calibri"/>
                <a:cs typeface="Calibri"/>
                <a:sym typeface="Calibri"/>
              </a:rPr>
              <a:t>Question Formats</a:t>
            </a:r>
            <a:endParaRPr sz="3333" b="1">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2584</Words>
  <Application>Microsoft Office PowerPoint</Application>
  <PresentationFormat>Widescreen</PresentationFormat>
  <Paragraphs>264</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Raleway</vt:lpstr>
      <vt:lpstr>Wingdings</vt:lpstr>
      <vt:lpstr>Office Theme</vt:lpstr>
      <vt:lpstr>Research Method</vt:lpstr>
      <vt:lpstr>PowerPoint Presentation</vt:lpstr>
      <vt:lpstr>Interviews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Interview Stages | Preparation </vt:lpstr>
      <vt:lpstr>Interview Stages | Execution </vt:lpstr>
      <vt:lpstr>Interview Stages | Execution Common mistakes! [Don’t do these]</vt:lpstr>
      <vt:lpstr>PowerPoint Presentation</vt:lpstr>
      <vt:lpstr>Interview Stages | Execution</vt:lpstr>
      <vt:lpstr>Interview Stages | Post (3/3)</vt:lpstr>
      <vt:lpstr>In-class Activity</vt:lpstr>
      <vt:lpstr>In-class activity</vt:lpstr>
      <vt:lpstr>Homework</vt:lpstr>
      <vt:lpstr>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Method</dc:title>
  <dc:creator>Nurain, Novia</dc:creator>
  <cp:lastModifiedBy>Nurain, Novia</cp:lastModifiedBy>
  <cp:revision>3</cp:revision>
  <dcterms:created xsi:type="dcterms:W3CDTF">2023-10-02T14:57:43Z</dcterms:created>
  <dcterms:modified xsi:type="dcterms:W3CDTF">2023-10-02T15:15:45Z</dcterms:modified>
</cp:coreProperties>
</file>